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7" r:id="rId1"/>
  </p:sldMasterIdLst>
  <p:notesMasterIdLst>
    <p:notesMasterId r:id="rId18"/>
  </p:notesMasterIdLst>
  <p:sldIdLst>
    <p:sldId id="264" r:id="rId2"/>
    <p:sldId id="317" r:id="rId3"/>
    <p:sldId id="318" r:id="rId4"/>
    <p:sldId id="312" r:id="rId5"/>
    <p:sldId id="319" r:id="rId6"/>
    <p:sldId id="305" r:id="rId7"/>
    <p:sldId id="268" r:id="rId8"/>
    <p:sldId id="265" r:id="rId9"/>
    <p:sldId id="256" r:id="rId10"/>
    <p:sldId id="261" r:id="rId11"/>
    <p:sldId id="314" r:id="rId12"/>
    <p:sldId id="257" r:id="rId13"/>
    <p:sldId id="260" r:id="rId14"/>
    <p:sldId id="258" r:id="rId15"/>
    <p:sldId id="267" r:id="rId16"/>
    <p:sldId id="320"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26FF"/>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p:restoredTop sz="94607"/>
  </p:normalViewPr>
  <p:slideViewPr>
    <p:cSldViewPr snapToGrid="0" snapToObjects="1">
      <p:cViewPr>
        <p:scale>
          <a:sx n="115" d="100"/>
          <a:sy n="115" d="100"/>
        </p:scale>
        <p:origin x="1792"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arkaroy1/Documents/MATLAB/QualityStudy/DVHPointsNew.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Users/arkaroy1/Documents/MATLAB/QualityStudy/DVHPointsNew.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Users/arkaroy1/Documents/MATLAB/QualityStudy/DVHPointsNew.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SpinalCord!$F$2:$F$70</cx:f>
        <cx:lvl ptCount="69" formatCode="General">
          <cx:pt idx="0">41.700000000000003</cx:pt>
          <cx:pt idx="1">29.5</cx:pt>
          <cx:pt idx="2">35.899999999999999</cx:pt>
          <cx:pt idx="3">35.299999999999997</cx:pt>
          <cx:pt idx="4">32.299999999999997</cx:pt>
          <cx:pt idx="5">22.300000000000001</cx:pt>
          <cx:pt idx="6">9.3000000000000007</cx:pt>
          <cx:pt idx="7">25.699999999999999</cx:pt>
          <cx:pt idx="8">30.5</cx:pt>
          <cx:pt idx="9">35.5</cx:pt>
          <cx:pt idx="10">14.300000000000001</cx:pt>
          <cx:pt idx="11">16.300000000000001</cx:pt>
          <cx:pt idx="12">36.899999999999999</cx:pt>
          <cx:pt idx="13">32.100000000000001</cx:pt>
          <cx:pt idx="14">3.8999999999999999</cx:pt>
          <cx:pt idx="15">15.1</cx:pt>
          <cx:pt idx="16">32.700000000000003</cx:pt>
          <cx:pt idx="17">35.700000000000003</cx:pt>
          <cx:pt idx="18">28.100000000000001</cx:pt>
          <cx:pt idx="19">30.899999999999999</cx:pt>
          <cx:pt idx="20">11.699999999999999</cx:pt>
          <cx:pt idx="21">24.699999999999999</cx:pt>
          <cx:pt idx="22">9.5</cx:pt>
          <cx:pt idx="23">2.2999999999999998</cx:pt>
          <cx:pt idx="24">10.1</cx:pt>
          <cx:pt idx="25">26.100000000000001</cx:pt>
          <cx:pt idx="26">28.300000000000001</cx:pt>
          <cx:pt idx="27">24.100000000000001</cx:pt>
          <cx:pt idx="28">25.899999999999999</cx:pt>
          <cx:pt idx="29">14.699999999999999</cx:pt>
          <cx:pt idx="30">25.5</cx:pt>
          <cx:pt idx="31">23.699999999999999</cx:pt>
          <cx:pt idx="32">22.300000000000001</cx:pt>
          <cx:pt idx="33">2.7000000000000002</cx:pt>
          <cx:pt idx="34">21.899999999999999</cx:pt>
          <cx:pt idx="35">27.300000000000001</cx:pt>
          <cx:pt idx="36">14.9</cx:pt>
          <cx:pt idx="37">33.299999999999997</cx:pt>
          <cx:pt idx="38">25.5</cx:pt>
          <cx:pt idx="39">22.100000000000001</cx:pt>
          <cx:pt idx="40">1.8999999999999999</cx:pt>
          <cx:pt idx="41">22.300000000000001</cx:pt>
          <cx:pt idx="42">0.29999999999999999</cx:pt>
          <cx:pt idx="43">17.899999999999999</cx:pt>
          <cx:pt idx="44">11.5</cx:pt>
          <cx:pt idx="45">1.7</cx:pt>
          <cx:pt idx="46">15.300000000000001</cx:pt>
          <cx:pt idx="47">6.7000000000000002</cx:pt>
          <cx:pt idx="48">33.100000000000001</cx:pt>
          <cx:pt idx="49">4.2999999999999998</cx:pt>
          <cx:pt idx="50">4.7000000000000002</cx:pt>
          <cx:pt idx="51">2.7000000000000002</cx:pt>
          <cx:pt idx="52">30.699999999999999</cx:pt>
          <cx:pt idx="53">6.2999999999999998</cx:pt>
          <cx:pt idx="54">2.5</cx:pt>
          <cx:pt idx="55">3.5</cx:pt>
          <cx:pt idx="56">29.100000000000001</cx:pt>
          <cx:pt idx="57">4.0999999999999996</cx:pt>
          <cx:pt idx="58">3.7000000000000002</cx:pt>
          <cx:pt idx="59">19.5</cx:pt>
          <cx:pt idx="60">18.100000000000001</cx:pt>
          <cx:pt idx="61">13.300000000000001</cx:pt>
          <cx:pt idx="62">3.1000000000000001</cx:pt>
          <cx:pt idx="63">32.100000000000001</cx:pt>
          <cx:pt idx="64">18.699999999999999</cx:pt>
          <cx:pt idx="65">11.5</cx:pt>
          <cx:pt idx="66">11.699999999999999</cx:pt>
          <cx:pt idx="67">1.8999999999999999</cx:pt>
          <cx:pt idx="68">25.300000000000001</cx:pt>
        </cx:lvl>
      </cx:numDim>
    </cx:data>
  </cx:chartData>
  <cx:chart>
    <cx:plotArea>
      <cx:plotAreaRegion>
        <cx:series layoutId="clusteredColumn" uniqueId="{1124ED6F-59AA-4A4F-B81B-1FCE18EEF61F}">
          <cx:dataId val="0"/>
          <cx:layoutPr>
            <cx:binning intervalClosed="r"/>
          </cx:layoutPr>
        </cx:series>
      </cx:plotAreaRegion>
      <cx:axis id="0" hidden="1">
        <cx:catScaling gapWidth="0"/>
        <cx:tickLabels/>
      </cx:axis>
      <cx:axis id="1">
        <cx:valScaling/>
        <cx:majorGridlines/>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SpinalCord!$G$2:$G$70</cx:f>
        <cx:lvl ptCount="69" formatCode="General">
          <cx:pt idx="0">14.9</cx:pt>
          <cx:pt idx="1">1.3</cx:pt>
          <cx:pt idx="2">31.100000000000001</cx:pt>
          <cx:pt idx="3">2.2999999999999998</cx:pt>
          <cx:pt idx="4">4.5</cx:pt>
          <cx:pt idx="5">3.1000000000000001</cx:pt>
          <cx:pt idx="6">1.5</cx:pt>
          <cx:pt idx="7">3.5</cx:pt>
          <cx:pt idx="8">2.1000000000000001</cx:pt>
          <cx:pt idx="9">2.7000000000000002</cx:pt>
          <cx:pt idx="10">1.5</cx:pt>
          <cx:pt idx="11">1.5</cx:pt>
          <cx:pt idx="12">14.699999999999999</cx:pt>
          <cx:pt idx="13">19.699999999999999</cx:pt>
          <cx:pt idx="14">1.1000000000000001</cx:pt>
          <cx:pt idx="15">1.5</cx:pt>
          <cx:pt idx="16">15.1</cx:pt>
          <cx:pt idx="17">4.5</cx:pt>
          <cx:pt idx="18">3.5</cx:pt>
          <cx:pt idx="19">11.9</cx:pt>
          <cx:pt idx="20">1.7</cx:pt>
          <cx:pt idx="21">1.8999999999999999</cx:pt>
          <cx:pt idx="22">1.1000000000000001</cx:pt>
          <cx:pt idx="23">0.69999999999999996</cx:pt>
          <cx:pt idx="24">1.7</cx:pt>
          <cx:pt idx="25">3.2999999999999998</cx:pt>
          <cx:pt idx="26">3.8999999999999999</cx:pt>
          <cx:pt idx="27">2.5</cx:pt>
          <cx:pt idx="28">4.0999999999999996</cx:pt>
          <cx:pt idx="29">2.7000000000000002</cx:pt>
          <cx:pt idx="30">2.5</cx:pt>
          <cx:pt idx="31">6.9000000000000004</cx:pt>
          <cx:pt idx="32">7.2999999999999998</cx:pt>
          <cx:pt idx="33">0.29999999999999999</cx:pt>
          <cx:pt idx="34">1.7</cx:pt>
          <cx:pt idx="35">4.9000000000000004</cx:pt>
          <cx:pt idx="36">1.3</cx:pt>
          <cx:pt idx="37">2.8999999999999999</cx:pt>
          <cx:pt idx="38">1.8999999999999999</cx:pt>
          <cx:pt idx="39">1.7</cx:pt>
          <cx:pt idx="40">1.5</cx:pt>
          <cx:pt idx="41">1.1000000000000001</cx:pt>
          <cx:pt idx="42">0.10000000000000001</cx:pt>
          <cx:pt idx="43">1.7</cx:pt>
          <cx:pt idx="44">1.3</cx:pt>
          <cx:pt idx="45">0.69999999999999996</cx:pt>
          <cx:pt idx="46">1.7</cx:pt>
          <cx:pt idx="47">1.1000000000000001</cx:pt>
          <cx:pt idx="48">14.300000000000001</cx:pt>
          <cx:pt idx="49">1.5</cx:pt>
          <cx:pt idx="50">1.5</cx:pt>
          <cx:pt idx="51">0.90000000000000002</cx:pt>
          <cx:pt idx="52">3.5</cx:pt>
          <cx:pt idx="53">1.3</cx:pt>
          <cx:pt idx="54">0.90000000000000002</cx:pt>
          <cx:pt idx="55">1.3</cx:pt>
          <cx:pt idx="56">1.7</cx:pt>
          <cx:pt idx="57">1.1000000000000001</cx:pt>
          <cx:pt idx="58">0.90000000000000002</cx:pt>
          <cx:pt idx="59">2.2999999999999998</cx:pt>
          <cx:pt idx="60">1.8999999999999999</cx:pt>
          <cx:pt idx="61">1.3</cx:pt>
          <cx:pt idx="62">0.69999999999999996</cx:pt>
          <cx:pt idx="63">2.5</cx:pt>
          <cx:pt idx="64">0.10000000000000001</cx:pt>
          <cx:pt idx="65">0.90000000000000002</cx:pt>
          <cx:pt idx="66">1.5</cx:pt>
          <cx:pt idx="67">0.69999999999999996</cx:pt>
          <cx:pt idx="68">2.8999999999999999</cx:pt>
        </cx:lvl>
      </cx:numDim>
    </cx:data>
  </cx:chartData>
  <cx:chart>
    <cx:plotArea>
      <cx:plotAreaRegion>
        <cx:series layoutId="clusteredColumn" uniqueId="{70D7EAA1-43BD-9947-BD9F-D5FEA907F194}">
          <cx:dataId val="0"/>
          <cx:layoutPr>
            <cx:binning intervalClosed="r"/>
          </cx:layoutPr>
        </cx:series>
      </cx:plotAreaRegion>
      <cx:axis id="0" hidden="1">
        <cx:catScaling gapWidth="0"/>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SpinalCord!$B$2:$B$70</cx:f>
        <cx:lvl ptCount="69" formatCode="General">
          <cx:pt idx="0">57.100000000000001</cx:pt>
          <cx:pt idx="1">48.299999999999997</cx:pt>
          <cx:pt idx="2">47.899999999999999</cx:pt>
          <cx:pt idx="3">52.700000000000003</cx:pt>
          <cx:pt idx="4">45.700000000000003</cx:pt>
          <cx:pt idx="5">42.299999999999997</cx:pt>
          <cx:pt idx="6">47.100000000000001</cx:pt>
          <cx:pt idx="7">45.5</cx:pt>
          <cx:pt idx="8">38.899999999999999</cx:pt>
          <cx:pt idx="9">42.100000000000001</cx:pt>
          <cx:pt idx="10">42.299999999999997</cx:pt>
          <cx:pt idx="11">42.100000000000001</cx:pt>
          <cx:pt idx="12">44.5</cx:pt>
          <cx:pt idx="13">41.899999999999999</cx:pt>
          <cx:pt idx="14">42.100000000000001</cx:pt>
          <cx:pt idx="15">43.100000000000001</cx:pt>
          <cx:pt idx="16">42.100000000000001</cx:pt>
          <cx:pt idx="17">51.899999999999999</cx:pt>
          <cx:pt idx="18">36.899999999999999</cx:pt>
          <cx:pt idx="19">50.100000000000001</cx:pt>
          <cx:pt idx="20">41.700000000000003</cx:pt>
          <cx:pt idx="21">40.5</cx:pt>
          <cx:pt idx="22">46.5</cx:pt>
          <cx:pt idx="23">34.899999999999999</cx:pt>
          <cx:pt idx="24">46.700000000000003</cx:pt>
          <cx:pt idx="25">40.299999999999997</cx:pt>
          <cx:pt idx="26">42.299999999999997</cx:pt>
          <cx:pt idx="27">39.5</cx:pt>
          <cx:pt idx="28">38.5</cx:pt>
          <cx:pt idx="29">40.100000000000001</cx:pt>
          <cx:pt idx="30">39.899999999999999</cx:pt>
          <cx:pt idx="31">41.5</cx:pt>
          <cx:pt idx="32">40.700000000000003</cx:pt>
          <cx:pt idx="33">42.899999999999999</cx:pt>
          <cx:pt idx="34">39.700000000000003</cx:pt>
          <cx:pt idx="35">40.899999999999999</cx:pt>
          <cx:pt idx="36">42.100000000000001</cx:pt>
          <cx:pt idx="37">41.299999999999997</cx:pt>
          <cx:pt idx="38">35.700000000000003</cx:pt>
          <cx:pt idx="39">40.5</cx:pt>
          <cx:pt idx="40">41.299999999999997</cx:pt>
          <cx:pt idx="41">44.899999999999999</cx:pt>
          <cx:pt idx="42">25.100000000000001</cx:pt>
          <cx:pt idx="43">46.700000000000003</cx:pt>
          <cx:pt idx="44">48.299999999999997</cx:pt>
          <cx:pt idx="45">42.299999999999997</cx:pt>
          <cx:pt idx="46">41.5</cx:pt>
          <cx:pt idx="47">47.299999999999997</cx:pt>
          <cx:pt idx="48">42.100000000000001</cx:pt>
          <cx:pt idx="49">43.899999999999999</cx:pt>
          <cx:pt idx="50">41.299999999999997</cx:pt>
          <cx:pt idx="51">43.700000000000003</cx:pt>
          <cx:pt idx="52">44.100000000000001</cx:pt>
          <cx:pt idx="53">47.5</cx:pt>
          <cx:pt idx="54">44.299999999999997</cx:pt>
          <cx:pt idx="55">46.5</cx:pt>
          <cx:pt idx="56">44.899999999999999</cx:pt>
          <cx:pt idx="57">45.5</cx:pt>
          <cx:pt idx="58">36.299999999999997</cx:pt>
          <cx:pt idx="59">47.899999999999999</cx:pt>
          <cx:pt idx="60">42.5</cx:pt>
          <cx:pt idx="61">44.100000000000001</cx:pt>
          <cx:pt idx="62">44.299999999999997</cx:pt>
          <cx:pt idx="63">47.100000000000001</cx:pt>
          <cx:pt idx="64">46.299999999999997</cx:pt>
          <cx:pt idx="65">45.700000000000003</cx:pt>
          <cx:pt idx="66">45.899999999999999</cx:pt>
          <cx:pt idx="67">44.700000000000003</cx:pt>
          <cx:pt idx="68">45.299999999999997</cx:pt>
        </cx:lvl>
      </cx:numDim>
    </cx:data>
  </cx:chartData>
  <cx:chart>
    <cx:plotArea>
      <cx:plotAreaRegion>
        <cx:series layoutId="clusteredColumn" uniqueId="{017FD0FC-86D9-444D-AE6F-24404154E862}">
          <cx:dataId val="0"/>
          <cx:layoutPr>
            <cx:binning intervalClosed="r"/>
          </cx:layoutPr>
        </cx:series>
      </cx:plotAreaRegion>
      <cx:axis id="0" hidden="1">
        <cx:catScaling gapWidth="0"/>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735D4-20DB-A141-9A20-33182475150F}" type="datetimeFigureOut">
              <a:rPr lang="en-US" smtClean="0"/>
              <a:t>5/4/20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7776A-3983-4948-86B3-E959E244E85F}" type="slidenum">
              <a:rPr lang="en-US" smtClean="0"/>
              <a:t>‹#›</a:t>
            </a:fld>
            <a:endParaRPr lang="en-US"/>
          </a:p>
        </p:txBody>
      </p:sp>
    </p:spTree>
    <p:extLst>
      <p:ext uri="{BB962C8B-B14F-4D97-AF65-F5344CB8AC3E}">
        <p14:creationId xmlns:p14="http://schemas.microsoft.com/office/powerpoint/2010/main" val="3619650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7776A-3983-4948-86B3-E959E244E85F}" type="slidenum">
              <a:rPr lang="en-US" smtClean="0"/>
              <a:t>9</a:t>
            </a:fld>
            <a:endParaRPr lang="en-US"/>
          </a:p>
        </p:txBody>
      </p:sp>
    </p:spTree>
    <p:extLst>
      <p:ext uri="{BB962C8B-B14F-4D97-AF65-F5344CB8AC3E}">
        <p14:creationId xmlns:p14="http://schemas.microsoft.com/office/powerpoint/2010/main" val="1539904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C7776A-3983-4948-86B3-E959E244E85F}" type="slidenum">
              <a:rPr lang="en-US" smtClean="0"/>
              <a:t>10</a:t>
            </a:fld>
            <a:endParaRPr lang="en-US"/>
          </a:p>
        </p:txBody>
      </p:sp>
    </p:spTree>
    <p:extLst>
      <p:ext uri="{BB962C8B-B14F-4D97-AF65-F5344CB8AC3E}">
        <p14:creationId xmlns:p14="http://schemas.microsoft.com/office/powerpoint/2010/main" val="23241966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7AFD0D-83A5-6F4E-9F73-ABD48042F67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3C94527C-2F3F-5F45-AED9-5FCAE5ACFDA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6AE9CB5-F058-FF49-B8A2-5ECDF37C07A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262D16E-869A-9D4F-BEBE-10E61B20F8BF}"/>
              </a:ext>
            </a:extLst>
          </p:cNvPr>
          <p:cNvSpPr>
            <a:spLocks noGrp="1"/>
          </p:cNvSpPr>
          <p:nvPr>
            <p:ph type="dt" sz="half" idx="10"/>
          </p:nvPr>
        </p:nvSpPr>
        <p:spPr/>
        <p:txBody>
          <a:bodyPr/>
          <a:lstStyle/>
          <a:p>
            <a:fld id="{71CC683E-2C20-674E-894F-ECD41A26376C}" type="datetimeFigureOut">
              <a:rPr lang="en-US" smtClean="0"/>
              <a:t>5/4/20</a:t>
            </a:fld>
            <a:endParaRPr lang="en-US"/>
          </a:p>
        </p:txBody>
      </p:sp>
      <p:sp>
        <p:nvSpPr>
          <p:cNvPr id="5" name="Footer Placeholder 4">
            <a:extLst>
              <a:ext uri="{FF2B5EF4-FFF2-40B4-BE49-F238E27FC236}">
                <a16:creationId xmlns:a16="http://schemas.microsoft.com/office/drawing/2014/main" id="{8806FA0E-CA23-394E-8EDC-B31EC9A80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9247BE-6C58-5F4F-B85C-6CE8B52FFDA2}"/>
              </a:ext>
            </a:extLst>
          </p:cNvPr>
          <p:cNvSpPr>
            <a:spLocks noGrp="1"/>
          </p:cNvSpPr>
          <p:nvPr>
            <p:ph type="sldNum" sz="quarter" idx="12"/>
          </p:nvPr>
        </p:nvSpPr>
        <p:spPr/>
        <p:txBody>
          <a:bodyPr/>
          <a:lstStyle/>
          <a:p>
            <a:fld id="{90F89D2B-ABD2-EB44-94D6-3EAB73B845D6}" type="slidenum">
              <a:rPr lang="en-US" smtClean="0"/>
              <a:t>‹#›</a:t>
            </a:fld>
            <a:endParaRPr lang="en-US"/>
          </a:p>
        </p:txBody>
      </p:sp>
    </p:spTree>
    <p:extLst>
      <p:ext uri="{BB962C8B-B14F-4D97-AF65-F5344CB8AC3E}">
        <p14:creationId xmlns:p14="http://schemas.microsoft.com/office/powerpoint/2010/main" val="670822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EB6D8-6774-C84D-B48E-3AAE1388FC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7FAA0E-59F1-5D40-9887-884305FB84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609FF-21CB-264F-B619-5D18E0184B00}"/>
              </a:ext>
            </a:extLst>
          </p:cNvPr>
          <p:cNvSpPr>
            <a:spLocks noGrp="1"/>
          </p:cNvSpPr>
          <p:nvPr>
            <p:ph type="dt" sz="half" idx="10"/>
          </p:nvPr>
        </p:nvSpPr>
        <p:spPr/>
        <p:txBody>
          <a:bodyPr/>
          <a:lstStyle/>
          <a:p>
            <a:fld id="{71CC683E-2C20-674E-894F-ECD41A26376C}" type="datetimeFigureOut">
              <a:rPr lang="en-US" smtClean="0"/>
              <a:t>5/4/20</a:t>
            </a:fld>
            <a:endParaRPr lang="en-US"/>
          </a:p>
        </p:txBody>
      </p:sp>
      <p:sp>
        <p:nvSpPr>
          <p:cNvPr id="5" name="Footer Placeholder 4">
            <a:extLst>
              <a:ext uri="{FF2B5EF4-FFF2-40B4-BE49-F238E27FC236}">
                <a16:creationId xmlns:a16="http://schemas.microsoft.com/office/drawing/2014/main" id="{346E8904-DB02-4A4B-88D0-A60DE3783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7A71C-1A97-8648-A66A-D8D77A5ADC97}"/>
              </a:ext>
            </a:extLst>
          </p:cNvPr>
          <p:cNvSpPr>
            <a:spLocks noGrp="1"/>
          </p:cNvSpPr>
          <p:nvPr>
            <p:ph type="sldNum" sz="quarter" idx="12"/>
          </p:nvPr>
        </p:nvSpPr>
        <p:spPr/>
        <p:txBody>
          <a:bodyPr/>
          <a:lstStyle/>
          <a:p>
            <a:fld id="{90F89D2B-ABD2-EB44-94D6-3EAB73B845D6}" type="slidenum">
              <a:rPr lang="en-US" smtClean="0"/>
              <a:t>‹#›</a:t>
            </a:fld>
            <a:endParaRPr lang="en-US"/>
          </a:p>
        </p:txBody>
      </p:sp>
    </p:spTree>
    <p:extLst>
      <p:ext uri="{BB962C8B-B14F-4D97-AF65-F5344CB8AC3E}">
        <p14:creationId xmlns:p14="http://schemas.microsoft.com/office/powerpoint/2010/main" val="1467508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6DAB14-E9D4-6B48-886E-918C220B5DC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52443E-0DA1-5E44-89C5-493BD522D5C2}"/>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498E2-CC61-6540-AD3B-6A59433C5F07}"/>
              </a:ext>
            </a:extLst>
          </p:cNvPr>
          <p:cNvSpPr>
            <a:spLocks noGrp="1"/>
          </p:cNvSpPr>
          <p:nvPr>
            <p:ph type="dt" sz="half" idx="10"/>
          </p:nvPr>
        </p:nvSpPr>
        <p:spPr/>
        <p:txBody>
          <a:bodyPr/>
          <a:lstStyle/>
          <a:p>
            <a:fld id="{71CC683E-2C20-674E-894F-ECD41A26376C}" type="datetimeFigureOut">
              <a:rPr lang="en-US" smtClean="0"/>
              <a:t>5/4/20</a:t>
            </a:fld>
            <a:endParaRPr lang="en-US"/>
          </a:p>
        </p:txBody>
      </p:sp>
      <p:sp>
        <p:nvSpPr>
          <p:cNvPr id="5" name="Footer Placeholder 4">
            <a:extLst>
              <a:ext uri="{FF2B5EF4-FFF2-40B4-BE49-F238E27FC236}">
                <a16:creationId xmlns:a16="http://schemas.microsoft.com/office/drawing/2014/main" id="{0BD2C97B-28CC-6E43-9BBB-2C60BB217B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E31B72-65B1-B74D-A375-C608EF2373A5}"/>
              </a:ext>
            </a:extLst>
          </p:cNvPr>
          <p:cNvSpPr>
            <a:spLocks noGrp="1"/>
          </p:cNvSpPr>
          <p:nvPr>
            <p:ph type="sldNum" sz="quarter" idx="12"/>
          </p:nvPr>
        </p:nvSpPr>
        <p:spPr/>
        <p:txBody>
          <a:bodyPr/>
          <a:lstStyle/>
          <a:p>
            <a:fld id="{90F89D2B-ABD2-EB44-94D6-3EAB73B845D6}" type="slidenum">
              <a:rPr lang="en-US" smtClean="0"/>
              <a:t>‹#›</a:t>
            </a:fld>
            <a:endParaRPr lang="en-US"/>
          </a:p>
        </p:txBody>
      </p:sp>
    </p:spTree>
    <p:extLst>
      <p:ext uri="{BB962C8B-B14F-4D97-AF65-F5344CB8AC3E}">
        <p14:creationId xmlns:p14="http://schemas.microsoft.com/office/powerpoint/2010/main" val="1976718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F0AAD-F73A-9944-9ECB-21237A5C50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207F34-9B35-6846-815C-B12CF3D598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96753-B1D9-4447-B965-5C869D109CA5}"/>
              </a:ext>
            </a:extLst>
          </p:cNvPr>
          <p:cNvSpPr>
            <a:spLocks noGrp="1"/>
          </p:cNvSpPr>
          <p:nvPr>
            <p:ph type="dt" sz="half" idx="10"/>
          </p:nvPr>
        </p:nvSpPr>
        <p:spPr/>
        <p:txBody>
          <a:bodyPr/>
          <a:lstStyle/>
          <a:p>
            <a:fld id="{71CC683E-2C20-674E-894F-ECD41A26376C}" type="datetimeFigureOut">
              <a:rPr lang="en-US" smtClean="0"/>
              <a:t>5/4/20</a:t>
            </a:fld>
            <a:endParaRPr lang="en-US"/>
          </a:p>
        </p:txBody>
      </p:sp>
      <p:sp>
        <p:nvSpPr>
          <p:cNvPr id="5" name="Footer Placeholder 4">
            <a:extLst>
              <a:ext uri="{FF2B5EF4-FFF2-40B4-BE49-F238E27FC236}">
                <a16:creationId xmlns:a16="http://schemas.microsoft.com/office/drawing/2014/main" id="{2FC47FB5-07B3-EC40-8193-B900D8F5A9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91667F-CBD8-524E-BC09-31E546840B8D}"/>
              </a:ext>
            </a:extLst>
          </p:cNvPr>
          <p:cNvSpPr>
            <a:spLocks noGrp="1"/>
          </p:cNvSpPr>
          <p:nvPr>
            <p:ph type="sldNum" sz="quarter" idx="12"/>
          </p:nvPr>
        </p:nvSpPr>
        <p:spPr/>
        <p:txBody>
          <a:bodyPr/>
          <a:lstStyle/>
          <a:p>
            <a:fld id="{90F89D2B-ABD2-EB44-94D6-3EAB73B845D6}" type="slidenum">
              <a:rPr lang="en-US" smtClean="0"/>
              <a:t>‹#›</a:t>
            </a:fld>
            <a:endParaRPr lang="en-US"/>
          </a:p>
        </p:txBody>
      </p:sp>
    </p:spTree>
    <p:extLst>
      <p:ext uri="{BB962C8B-B14F-4D97-AF65-F5344CB8AC3E}">
        <p14:creationId xmlns:p14="http://schemas.microsoft.com/office/powerpoint/2010/main" val="787212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46B8C-4868-474C-AFC6-A7333CC01E7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BBB1BC2-186F-7845-91A0-D39897D344C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E770AB-CEFE-2344-B1AC-1FACC5F76C03}"/>
              </a:ext>
            </a:extLst>
          </p:cNvPr>
          <p:cNvSpPr>
            <a:spLocks noGrp="1"/>
          </p:cNvSpPr>
          <p:nvPr>
            <p:ph type="dt" sz="half" idx="10"/>
          </p:nvPr>
        </p:nvSpPr>
        <p:spPr/>
        <p:txBody>
          <a:bodyPr/>
          <a:lstStyle/>
          <a:p>
            <a:fld id="{71CC683E-2C20-674E-894F-ECD41A26376C}" type="datetimeFigureOut">
              <a:rPr lang="en-US" smtClean="0"/>
              <a:t>5/4/20</a:t>
            </a:fld>
            <a:endParaRPr lang="en-US"/>
          </a:p>
        </p:txBody>
      </p:sp>
      <p:sp>
        <p:nvSpPr>
          <p:cNvPr id="5" name="Footer Placeholder 4">
            <a:extLst>
              <a:ext uri="{FF2B5EF4-FFF2-40B4-BE49-F238E27FC236}">
                <a16:creationId xmlns:a16="http://schemas.microsoft.com/office/drawing/2014/main" id="{FEE0B852-6818-4D4A-B227-57FCFE8AE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0EE8E-C2B5-C94E-A633-CE8B6EA9085B}"/>
              </a:ext>
            </a:extLst>
          </p:cNvPr>
          <p:cNvSpPr>
            <a:spLocks noGrp="1"/>
          </p:cNvSpPr>
          <p:nvPr>
            <p:ph type="sldNum" sz="quarter" idx="12"/>
          </p:nvPr>
        </p:nvSpPr>
        <p:spPr/>
        <p:txBody>
          <a:bodyPr/>
          <a:lstStyle/>
          <a:p>
            <a:fld id="{90F89D2B-ABD2-EB44-94D6-3EAB73B845D6}" type="slidenum">
              <a:rPr lang="en-US" smtClean="0"/>
              <a:t>‹#›</a:t>
            </a:fld>
            <a:endParaRPr lang="en-US"/>
          </a:p>
        </p:txBody>
      </p:sp>
    </p:spTree>
    <p:extLst>
      <p:ext uri="{BB962C8B-B14F-4D97-AF65-F5344CB8AC3E}">
        <p14:creationId xmlns:p14="http://schemas.microsoft.com/office/powerpoint/2010/main" val="2987141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EEEEA-BB9B-9744-8048-51D876EC8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98CFDC-3C34-4A46-892B-AF62E7D10D2B}"/>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5F4BC4-B166-394A-A543-367ECF2E80FD}"/>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CB162A-CD38-1348-883E-F495177CF915}"/>
              </a:ext>
            </a:extLst>
          </p:cNvPr>
          <p:cNvSpPr>
            <a:spLocks noGrp="1"/>
          </p:cNvSpPr>
          <p:nvPr>
            <p:ph type="dt" sz="half" idx="10"/>
          </p:nvPr>
        </p:nvSpPr>
        <p:spPr/>
        <p:txBody>
          <a:bodyPr/>
          <a:lstStyle/>
          <a:p>
            <a:fld id="{71CC683E-2C20-674E-894F-ECD41A26376C}" type="datetimeFigureOut">
              <a:rPr lang="en-US" smtClean="0"/>
              <a:t>5/4/20</a:t>
            </a:fld>
            <a:endParaRPr lang="en-US"/>
          </a:p>
        </p:txBody>
      </p:sp>
      <p:sp>
        <p:nvSpPr>
          <p:cNvPr id="6" name="Footer Placeholder 5">
            <a:extLst>
              <a:ext uri="{FF2B5EF4-FFF2-40B4-BE49-F238E27FC236}">
                <a16:creationId xmlns:a16="http://schemas.microsoft.com/office/drawing/2014/main" id="{E46DE039-C8CF-E747-8A72-429E065037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DD13D9-0644-D449-92F9-4EBD8E6ED94C}"/>
              </a:ext>
            </a:extLst>
          </p:cNvPr>
          <p:cNvSpPr>
            <a:spLocks noGrp="1"/>
          </p:cNvSpPr>
          <p:nvPr>
            <p:ph type="sldNum" sz="quarter" idx="12"/>
          </p:nvPr>
        </p:nvSpPr>
        <p:spPr/>
        <p:txBody>
          <a:bodyPr/>
          <a:lstStyle/>
          <a:p>
            <a:fld id="{90F89D2B-ABD2-EB44-94D6-3EAB73B845D6}" type="slidenum">
              <a:rPr lang="en-US" smtClean="0"/>
              <a:t>‹#›</a:t>
            </a:fld>
            <a:endParaRPr lang="en-US"/>
          </a:p>
        </p:txBody>
      </p:sp>
    </p:spTree>
    <p:extLst>
      <p:ext uri="{BB962C8B-B14F-4D97-AF65-F5344CB8AC3E}">
        <p14:creationId xmlns:p14="http://schemas.microsoft.com/office/powerpoint/2010/main" val="3036423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3F7A-5953-6D42-B5D5-D88AE9BE3CBF}"/>
              </a:ext>
            </a:extLst>
          </p:cNvPr>
          <p:cNvSpPr>
            <a:spLocks noGrp="1"/>
          </p:cNvSpPr>
          <p:nvPr>
            <p:ph type="title"/>
          </p:nvPr>
        </p:nvSpPr>
        <p:spPr>
          <a:xfrm>
            <a:off x="628650" y="6215"/>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5786E0-E62D-164B-8990-22422667C5B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FEC178F-3020-1D47-86CC-8E3218607F24}"/>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0D55D4-7014-284A-87EF-CA8694D20AA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FF63500-94C5-EF4B-A5AE-CB9760A0C40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5BD062-E04B-F74F-A9EF-6267BD3C99BD}"/>
              </a:ext>
            </a:extLst>
          </p:cNvPr>
          <p:cNvSpPr>
            <a:spLocks noGrp="1"/>
          </p:cNvSpPr>
          <p:nvPr>
            <p:ph type="dt" sz="half" idx="10"/>
          </p:nvPr>
        </p:nvSpPr>
        <p:spPr/>
        <p:txBody>
          <a:bodyPr/>
          <a:lstStyle/>
          <a:p>
            <a:fld id="{71CC683E-2C20-674E-894F-ECD41A26376C}" type="datetimeFigureOut">
              <a:rPr lang="en-US" smtClean="0"/>
              <a:t>5/4/20</a:t>
            </a:fld>
            <a:endParaRPr lang="en-US"/>
          </a:p>
        </p:txBody>
      </p:sp>
      <p:sp>
        <p:nvSpPr>
          <p:cNvPr id="8" name="Footer Placeholder 7">
            <a:extLst>
              <a:ext uri="{FF2B5EF4-FFF2-40B4-BE49-F238E27FC236}">
                <a16:creationId xmlns:a16="http://schemas.microsoft.com/office/drawing/2014/main" id="{C65E9514-9BA6-4C4E-BF45-19962AFC0F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9B3BB7-2F0A-3B47-89EA-87820E0D1D79}"/>
              </a:ext>
            </a:extLst>
          </p:cNvPr>
          <p:cNvSpPr>
            <a:spLocks noGrp="1"/>
          </p:cNvSpPr>
          <p:nvPr>
            <p:ph type="sldNum" sz="quarter" idx="12"/>
          </p:nvPr>
        </p:nvSpPr>
        <p:spPr/>
        <p:txBody>
          <a:bodyPr/>
          <a:lstStyle/>
          <a:p>
            <a:fld id="{90F89D2B-ABD2-EB44-94D6-3EAB73B845D6}" type="slidenum">
              <a:rPr lang="en-US" smtClean="0"/>
              <a:t>‹#›</a:t>
            </a:fld>
            <a:endParaRPr lang="en-US"/>
          </a:p>
        </p:txBody>
      </p:sp>
    </p:spTree>
    <p:extLst>
      <p:ext uri="{BB962C8B-B14F-4D97-AF65-F5344CB8AC3E}">
        <p14:creationId xmlns:p14="http://schemas.microsoft.com/office/powerpoint/2010/main" val="384058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C8BEB-F4B4-504D-92CC-5E03AEF218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714333-EC67-EA45-8450-F5B7A041CC9E}"/>
              </a:ext>
            </a:extLst>
          </p:cNvPr>
          <p:cNvSpPr>
            <a:spLocks noGrp="1"/>
          </p:cNvSpPr>
          <p:nvPr>
            <p:ph type="dt" sz="half" idx="10"/>
          </p:nvPr>
        </p:nvSpPr>
        <p:spPr/>
        <p:txBody>
          <a:bodyPr/>
          <a:lstStyle/>
          <a:p>
            <a:fld id="{71CC683E-2C20-674E-894F-ECD41A26376C}" type="datetimeFigureOut">
              <a:rPr lang="en-US" smtClean="0"/>
              <a:t>5/4/20</a:t>
            </a:fld>
            <a:endParaRPr lang="en-US"/>
          </a:p>
        </p:txBody>
      </p:sp>
      <p:sp>
        <p:nvSpPr>
          <p:cNvPr id="4" name="Footer Placeholder 3">
            <a:extLst>
              <a:ext uri="{FF2B5EF4-FFF2-40B4-BE49-F238E27FC236}">
                <a16:creationId xmlns:a16="http://schemas.microsoft.com/office/drawing/2014/main" id="{D2AB77A3-0D71-2B41-9C49-5816784658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2BC84D-0A75-D148-A570-79D01F736275}"/>
              </a:ext>
            </a:extLst>
          </p:cNvPr>
          <p:cNvSpPr>
            <a:spLocks noGrp="1"/>
          </p:cNvSpPr>
          <p:nvPr>
            <p:ph type="sldNum" sz="quarter" idx="12"/>
          </p:nvPr>
        </p:nvSpPr>
        <p:spPr/>
        <p:txBody>
          <a:bodyPr/>
          <a:lstStyle/>
          <a:p>
            <a:fld id="{90F89D2B-ABD2-EB44-94D6-3EAB73B845D6}" type="slidenum">
              <a:rPr lang="en-US" smtClean="0"/>
              <a:t>‹#›</a:t>
            </a:fld>
            <a:endParaRPr lang="en-US"/>
          </a:p>
        </p:txBody>
      </p:sp>
    </p:spTree>
    <p:extLst>
      <p:ext uri="{BB962C8B-B14F-4D97-AF65-F5344CB8AC3E}">
        <p14:creationId xmlns:p14="http://schemas.microsoft.com/office/powerpoint/2010/main" val="2200714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5376B2-F3DC-C74F-877B-5C66BBABB3E4}"/>
              </a:ext>
            </a:extLst>
          </p:cNvPr>
          <p:cNvSpPr>
            <a:spLocks noGrp="1"/>
          </p:cNvSpPr>
          <p:nvPr>
            <p:ph type="dt" sz="half" idx="10"/>
          </p:nvPr>
        </p:nvSpPr>
        <p:spPr/>
        <p:txBody>
          <a:bodyPr/>
          <a:lstStyle/>
          <a:p>
            <a:fld id="{71CC683E-2C20-674E-894F-ECD41A26376C}" type="datetimeFigureOut">
              <a:rPr lang="en-US" smtClean="0"/>
              <a:t>5/4/20</a:t>
            </a:fld>
            <a:endParaRPr lang="en-US"/>
          </a:p>
        </p:txBody>
      </p:sp>
      <p:sp>
        <p:nvSpPr>
          <p:cNvPr id="3" name="Footer Placeholder 2">
            <a:extLst>
              <a:ext uri="{FF2B5EF4-FFF2-40B4-BE49-F238E27FC236}">
                <a16:creationId xmlns:a16="http://schemas.microsoft.com/office/drawing/2014/main" id="{E73C991E-00E8-5C4A-8EA0-13F34F844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64D3EA-B903-9D40-8336-B7621F916B3A}"/>
              </a:ext>
            </a:extLst>
          </p:cNvPr>
          <p:cNvSpPr>
            <a:spLocks noGrp="1"/>
          </p:cNvSpPr>
          <p:nvPr>
            <p:ph type="sldNum" sz="quarter" idx="12"/>
          </p:nvPr>
        </p:nvSpPr>
        <p:spPr/>
        <p:txBody>
          <a:bodyPr/>
          <a:lstStyle/>
          <a:p>
            <a:fld id="{90F89D2B-ABD2-EB44-94D6-3EAB73B845D6}" type="slidenum">
              <a:rPr lang="en-US" smtClean="0"/>
              <a:t>‹#›</a:t>
            </a:fld>
            <a:endParaRPr lang="en-US"/>
          </a:p>
        </p:txBody>
      </p:sp>
    </p:spTree>
    <p:extLst>
      <p:ext uri="{BB962C8B-B14F-4D97-AF65-F5344CB8AC3E}">
        <p14:creationId xmlns:p14="http://schemas.microsoft.com/office/powerpoint/2010/main" val="308279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B5D34-1094-0A40-B212-7C9B206ABEE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8BA30DF-607E-A54B-926F-F03964438DE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A59116-8D67-644A-807B-C6A25820618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03C35C8-BD61-DF47-A016-CDC2CB2E52D8}"/>
              </a:ext>
            </a:extLst>
          </p:cNvPr>
          <p:cNvSpPr>
            <a:spLocks noGrp="1"/>
          </p:cNvSpPr>
          <p:nvPr>
            <p:ph type="dt" sz="half" idx="10"/>
          </p:nvPr>
        </p:nvSpPr>
        <p:spPr/>
        <p:txBody>
          <a:bodyPr/>
          <a:lstStyle/>
          <a:p>
            <a:fld id="{71CC683E-2C20-674E-894F-ECD41A26376C}" type="datetimeFigureOut">
              <a:rPr lang="en-US" smtClean="0"/>
              <a:t>5/4/20</a:t>
            </a:fld>
            <a:endParaRPr lang="en-US"/>
          </a:p>
        </p:txBody>
      </p:sp>
      <p:sp>
        <p:nvSpPr>
          <p:cNvPr id="6" name="Footer Placeholder 5">
            <a:extLst>
              <a:ext uri="{FF2B5EF4-FFF2-40B4-BE49-F238E27FC236}">
                <a16:creationId xmlns:a16="http://schemas.microsoft.com/office/drawing/2014/main" id="{890E6CEE-6D56-854C-B063-BA07933B87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D0E36-7ABA-0D47-97B2-F753275E7104}"/>
              </a:ext>
            </a:extLst>
          </p:cNvPr>
          <p:cNvSpPr>
            <a:spLocks noGrp="1"/>
          </p:cNvSpPr>
          <p:nvPr>
            <p:ph type="sldNum" sz="quarter" idx="12"/>
          </p:nvPr>
        </p:nvSpPr>
        <p:spPr/>
        <p:txBody>
          <a:bodyPr/>
          <a:lstStyle/>
          <a:p>
            <a:fld id="{90F89D2B-ABD2-EB44-94D6-3EAB73B845D6}" type="slidenum">
              <a:rPr lang="en-US" smtClean="0"/>
              <a:t>‹#›</a:t>
            </a:fld>
            <a:endParaRPr lang="en-US"/>
          </a:p>
        </p:txBody>
      </p:sp>
    </p:spTree>
    <p:extLst>
      <p:ext uri="{BB962C8B-B14F-4D97-AF65-F5344CB8AC3E}">
        <p14:creationId xmlns:p14="http://schemas.microsoft.com/office/powerpoint/2010/main" val="611833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5304-6B60-704B-A3BA-1CAC0F903F6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D818E35-0079-734B-A8A1-96585DE8B47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45C6CA1-AC52-9740-B654-E7C3EAFF8D3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73676B-4A01-6A49-942B-4B19C4FE9BDE}"/>
              </a:ext>
            </a:extLst>
          </p:cNvPr>
          <p:cNvSpPr>
            <a:spLocks noGrp="1"/>
          </p:cNvSpPr>
          <p:nvPr>
            <p:ph type="dt" sz="half" idx="10"/>
          </p:nvPr>
        </p:nvSpPr>
        <p:spPr/>
        <p:txBody>
          <a:bodyPr/>
          <a:lstStyle/>
          <a:p>
            <a:fld id="{71CC683E-2C20-674E-894F-ECD41A26376C}" type="datetimeFigureOut">
              <a:rPr lang="en-US" smtClean="0"/>
              <a:t>5/4/20</a:t>
            </a:fld>
            <a:endParaRPr lang="en-US"/>
          </a:p>
        </p:txBody>
      </p:sp>
      <p:sp>
        <p:nvSpPr>
          <p:cNvPr id="6" name="Footer Placeholder 5">
            <a:extLst>
              <a:ext uri="{FF2B5EF4-FFF2-40B4-BE49-F238E27FC236}">
                <a16:creationId xmlns:a16="http://schemas.microsoft.com/office/drawing/2014/main" id="{4AB58354-CDBD-8E4A-B82C-13F413B80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9A07FEB-07B1-484C-BAE8-E00D729827DF}"/>
              </a:ext>
            </a:extLst>
          </p:cNvPr>
          <p:cNvSpPr>
            <a:spLocks noGrp="1"/>
          </p:cNvSpPr>
          <p:nvPr>
            <p:ph type="sldNum" sz="quarter" idx="12"/>
          </p:nvPr>
        </p:nvSpPr>
        <p:spPr/>
        <p:txBody>
          <a:bodyPr/>
          <a:lstStyle/>
          <a:p>
            <a:fld id="{90F89D2B-ABD2-EB44-94D6-3EAB73B845D6}" type="slidenum">
              <a:rPr lang="en-US" smtClean="0"/>
              <a:t>‹#›</a:t>
            </a:fld>
            <a:endParaRPr lang="en-US"/>
          </a:p>
        </p:txBody>
      </p:sp>
    </p:spTree>
    <p:extLst>
      <p:ext uri="{BB962C8B-B14F-4D97-AF65-F5344CB8AC3E}">
        <p14:creationId xmlns:p14="http://schemas.microsoft.com/office/powerpoint/2010/main" val="2225493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302AB2-EDE8-9B42-A786-6B1613ECB12F}"/>
              </a:ext>
            </a:extLst>
          </p:cNvPr>
          <p:cNvPicPr>
            <a:picLocks noChangeAspect="1"/>
          </p:cNvPicPr>
          <p:nvPr userDrawn="1"/>
        </p:nvPicPr>
        <p:blipFill>
          <a:blip r:embed="rId13"/>
          <a:stretch>
            <a:fillRect/>
          </a:stretch>
        </p:blipFill>
        <p:spPr>
          <a:xfrm>
            <a:off x="0" y="0"/>
            <a:ext cx="9144000" cy="5143500"/>
          </a:xfrm>
          <a:prstGeom prst="rect">
            <a:avLst/>
          </a:prstGeom>
        </p:spPr>
      </p:pic>
      <p:sp>
        <p:nvSpPr>
          <p:cNvPr id="8" name="Rectangle 7">
            <a:extLst>
              <a:ext uri="{FF2B5EF4-FFF2-40B4-BE49-F238E27FC236}">
                <a16:creationId xmlns:a16="http://schemas.microsoft.com/office/drawing/2014/main" id="{F0DAA856-3D39-FB43-8BB3-7B3463BB38B8}"/>
              </a:ext>
            </a:extLst>
          </p:cNvPr>
          <p:cNvSpPr/>
          <p:nvPr userDrawn="1"/>
        </p:nvSpPr>
        <p:spPr>
          <a:xfrm>
            <a:off x="0" y="489857"/>
            <a:ext cx="9144000" cy="4277406"/>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C3AC49-D267-AB4E-926C-C1435E80FD08}"/>
              </a:ext>
            </a:extLst>
          </p:cNvPr>
          <p:cNvSpPr>
            <a:spLocks noGrp="1"/>
          </p:cNvSpPr>
          <p:nvPr>
            <p:ph type="title"/>
          </p:nvPr>
        </p:nvSpPr>
        <p:spPr>
          <a:xfrm>
            <a:off x="628650" y="0"/>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B851FB-0AA5-0941-AED4-76DB7137837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292731-003C-734B-BB13-3CAF9B0C7A6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1CC683E-2C20-674E-894F-ECD41A26376C}" type="datetimeFigureOut">
              <a:rPr lang="en-US" smtClean="0"/>
              <a:t>5/4/20</a:t>
            </a:fld>
            <a:endParaRPr lang="en-US"/>
          </a:p>
        </p:txBody>
      </p:sp>
      <p:sp>
        <p:nvSpPr>
          <p:cNvPr id="5" name="Footer Placeholder 4">
            <a:extLst>
              <a:ext uri="{FF2B5EF4-FFF2-40B4-BE49-F238E27FC236}">
                <a16:creationId xmlns:a16="http://schemas.microsoft.com/office/drawing/2014/main" id="{69607750-5C1D-5E45-AFD6-6E95A341954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FE5FA0-C8CA-1B44-8E1F-4F45E4E7968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0F89D2B-ABD2-EB44-94D6-3EAB73B845D6}" type="slidenum">
              <a:rPr lang="en-US" smtClean="0"/>
              <a:t>‹#›</a:t>
            </a:fld>
            <a:endParaRPr lang="en-US"/>
          </a:p>
        </p:txBody>
      </p:sp>
    </p:spTree>
    <p:extLst>
      <p:ext uri="{BB962C8B-B14F-4D97-AF65-F5344CB8AC3E}">
        <p14:creationId xmlns:p14="http://schemas.microsoft.com/office/powerpoint/2010/main" val="3911074542"/>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140.png"/><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21.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5" Type="http://schemas.openxmlformats.org/officeDocument/2006/relationships/image" Target="../media/image210.png"/><Relationship Id="rId4" Type="http://schemas.openxmlformats.org/officeDocument/2006/relationships/image" Target="../media/image200.png"/></Relationships>
</file>

<file path=ppt/slides/_rels/slide15.xml.rels><?xml version="1.0" encoding="UTF-8" standalone="yes"?>
<Relationships xmlns="http://schemas.openxmlformats.org/package/2006/relationships"><Relationship Id="rId3" Type="http://schemas.openxmlformats.org/officeDocument/2006/relationships/image" Target="../media/image28.svg"/><Relationship Id="rId7"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4.wdp"/><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 Id="rId5" Type="http://schemas.openxmlformats.org/officeDocument/2006/relationships/image" Target="../media/image34.tiff"/><Relationship Id="rId4" Type="http://schemas.openxmlformats.org/officeDocument/2006/relationships/image" Target="../media/image33.tif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cutright/DVH-Analytic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png"/><Relationship Id="rId2" Type="http://schemas.microsoft.com/office/2014/relationships/chartEx" Target="../charts/chartEx1.xml"/><Relationship Id="rId1" Type="http://schemas.openxmlformats.org/officeDocument/2006/relationships/slideLayout" Target="../slideLayouts/slideLayout4.xml"/><Relationship Id="rId6" Type="http://schemas.microsoft.com/office/2014/relationships/chartEx" Target="../charts/chartEx3.xml"/><Relationship Id="rId5" Type="http://schemas.openxmlformats.org/officeDocument/2006/relationships/image" Target="../media/image31.png"/><Relationship Id="rId4" Type="http://schemas.microsoft.com/office/2014/relationships/chartEx" Target="../charts/chartEx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png"/><Relationship Id="rId7" Type="http://schemas.openxmlformats.org/officeDocument/2006/relationships/image" Target="../media/image80.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19.em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E195-B343-4341-AB43-3F2DC5959CF8}"/>
              </a:ext>
            </a:extLst>
          </p:cNvPr>
          <p:cNvSpPr>
            <a:spLocks noGrp="1"/>
          </p:cNvSpPr>
          <p:nvPr>
            <p:ph type="ctrTitle"/>
          </p:nvPr>
        </p:nvSpPr>
        <p:spPr>
          <a:xfrm>
            <a:off x="1143000" y="1989056"/>
            <a:ext cx="4927862" cy="643416"/>
          </a:xfrm>
        </p:spPr>
        <p:txBody>
          <a:bodyPr>
            <a:normAutofit/>
          </a:bodyPr>
          <a:lstStyle/>
          <a:p>
            <a:pPr algn="l"/>
            <a:r>
              <a:rPr lang="en-US" sz="4000" dirty="0">
                <a:latin typeface="Arial" panose="020B0604020202020204" pitchFamily="34" charset="0"/>
                <a:cs typeface="Arial" panose="020B0604020202020204" pitchFamily="34" charset="0"/>
              </a:rPr>
              <a:t>Analytics in Medicine</a:t>
            </a:r>
          </a:p>
        </p:txBody>
      </p:sp>
      <p:sp>
        <p:nvSpPr>
          <p:cNvPr id="6" name="Subtitle 5">
            <a:extLst>
              <a:ext uri="{FF2B5EF4-FFF2-40B4-BE49-F238E27FC236}">
                <a16:creationId xmlns:a16="http://schemas.microsoft.com/office/drawing/2014/main" id="{594B602C-BCFF-F142-9F28-DD14B651AC81}"/>
              </a:ext>
            </a:extLst>
          </p:cNvPr>
          <p:cNvSpPr>
            <a:spLocks noGrp="1"/>
          </p:cNvSpPr>
          <p:nvPr>
            <p:ph type="subTitle" idx="1"/>
          </p:nvPr>
        </p:nvSpPr>
        <p:spPr>
          <a:xfrm>
            <a:off x="1143000" y="2752627"/>
            <a:ext cx="4654485" cy="408298"/>
          </a:xfrm>
        </p:spPr>
        <p:txBody>
          <a:bodyPr>
            <a:normAutofit lnSpcReduction="10000"/>
          </a:bodyPr>
          <a:lstStyle/>
          <a:p>
            <a:pPr algn="l"/>
            <a:r>
              <a:rPr lang="en-US" sz="2400" dirty="0">
                <a:latin typeface="Arial" panose="020B0604020202020204" pitchFamily="34" charset="0"/>
                <a:cs typeface="Arial" panose="020B0604020202020204" pitchFamily="34" charset="0"/>
              </a:rPr>
              <a:t>Cancer Radiotherapy Evaluation</a:t>
            </a:r>
            <a:endParaRPr lang="en-US" sz="2400" dirty="0"/>
          </a:p>
        </p:txBody>
      </p:sp>
    </p:spTree>
    <p:extLst>
      <p:ext uri="{BB962C8B-B14F-4D97-AF65-F5344CB8AC3E}">
        <p14:creationId xmlns:p14="http://schemas.microsoft.com/office/powerpoint/2010/main" val="1958732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FAFA854-1FCD-874A-A254-989A372C5492}"/>
              </a:ext>
            </a:extLst>
          </p:cNvPr>
          <p:cNvSpPr>
            <a:spLocks noGrp="1"/>
          </p:cNvSpPr>
          <p:nvPr>
            <p:ph type="body" idx="1"/>
          </p:nvPr>
        </p:nvSpPr>
        <p:spPr>
          <a:xfrm>
            <a:off x="628650" y="569639"/>
            <a:ext cx="3868340" cy="308967"/>
          </a:xfrm>
        </p:spPr>
        <p:txBody>
          <a:bodyPr>
            <a:noAutofit/>
          </a:bodyPr>
          <a:lstStyle/>
          <a:p>
            <a:r>
              <a:rPr lang="en-US" sz="1400" dirty="0">
                <a:latin typeface="Arial" panose="020B0604020202020204" pitchFamily="34" charset="0"/>
                <a:cs typeface="Arial" panose="020B0604020202020204" pitchFamily="34" charset="0"/>
              </a:rPr>
              <a:t>Gradient Boosted Trees</a:t>
            </a:r>
          </a:p>
        </p:txBody>
      </p:sp>
      <p:sp>
        <p:nvSpPr>
          <p:cNvPr id="7" name="Text Placeholder 6">
            <a:extLst>
              <a:ext uri="{FF2B5EF4-FFF2-40B4-BE49-F238E27FC236}">
                <a16:creationId xmlns:a16="http://schemas.microsoft.com/office/drawing/2014/main" id="{8E452F78-A065-4A47-9972-F40C73560A3A}"/>
              </a:ext>
            </a:extLst>
          </p:cNvPr>
          <p:cNvSpPr>
            <a:spLocks noGrp="1"/>
          </p:cNvSpPr>
          <p:nvPr>
            <p:ph type="body" sz="quarter" idx="3"/>
          </p:nvPr>
        </p:nvSpPr>
        <p:spPr>
          <a:xfrm>
            <a:off x="4977068" y="569639"/>
            <a:ext cx="3635560" cy="308967"/>
          </a:xfrm>
        </p:spPr>
        <p:txBody>
          <a:bodyPr>
            <a:normAutofit/>
          </a:bodyPr>
          <a:lstStyle/>
          <a:p>
            <a:r>
              <a:rPr lang="en-US" sz="1400" dirty="0">
                <a:latin typeface="Arial" panose="020B0604020202020204" pitchFamily="34" charset="0"/>
                <a:cs typeface="Arial" panose="020B0604020202020204" pitchFamily="34" charset="0"/>
              </a:rPr>
              <a:t>Random Forest</a:t>
            </a:r>
          </a:p>
        </p:txBody>
      </p:sp>
      <p:sp>
        <p:nvSpPr>
          <p:cNvPr id="8" name="Content Placeholder 7">
            <a:extLst>
              <a:ext uri="{FF2B5EF4-FFF2-40B4-BE49-F238E27FC236}">
                <a16:creationId xmlns:a16="http://schemas.microsoft.com/office/drawing/2014/main" id="{CF9DE67A-1B38-054E-81C5-5D4FD9381D17}"/>
              </a:ext>
            </a:extLst>
          </p:cNvPr>
          <p:cNvSpPr>
            <a:spLocks noGrp="1"/>
          </p:cNvSpPr>
          <p:nvPr>
            <p:ph sz="quarter" idx="4"/>
          </p:nvPr>
        </p:nvSpPr>
        <p:spPr>
          <a:xfrm>
            <a:off x="5011513" y="878606"/>
            <a:ext cx="4115639" cy="3896101"/>
          </a:xfrm>
        </p:spPr>
        <p:txBody>
          <a:bodyPr>
            <a:normAutofit/>
          </a:bodyPr>
          <a:lstStyle/>
          <a:p>
            <a:pPr marL="0" indent="0">
              <a:buNone/>
            </a:pPr>
            <a:r>
              <a:rPr lang="en-US" sz="1200" dirty="0">
                <a:latin typeface="Arial" panose="020B0604020202020204" pitchFamily="34" charset="0"/>
                <a:cs typeface="Arial" panose="020B0604020202020204" pitchFamily="34" charset="0"/>
              </a:rPr>
              <a:t>Many many uncorrelated decision trees. </a:t>
            </a:r>
          </a:p>
          <a:p>
            <a:r>
              <a:rPr lang="en-US" sz="1200" i="1" dirty="0">
                <a:latin typeface="Arial" panose="020B0604020202020204" pitchFamily="34" charset="0"/>
                <a:cs typeface="Arial" panose="020B0604020202020204" pitchFamily="34" charset="0"/>
              </a:rPr>
              <a:t>Random sampling of training data for each tree. </a:t>
            </a:r>
          </a:p>
          <a:p>
            <a:r>
              <a:rPr lang="en-US" sz="1200" i="1" dirty="0">
                <a:latin typeface="Arial" panose="020B0604020202020204" pitchFamily="34" charset="0"/>
                <a:cs typeface="Arial" panose="020B0604020202020204" pitchFamily="34" charset="0"/>
              </a:rPr>
              <a:t>Random subset of predictors when splitting.</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Grow the trees as large as possible and many trees.</a:t>
            </a:r>
          </a:p>
          <a:p>
            <a:r>
              <a:rPr lang="en-US" sz="1200" dirty="0">
                <a:latin typeface="Arial" panose="020B0604020202020204" pitchFamily="34" charset="0"/>
                <a:cs typeface="Arial" panose="020B0604020202020204" pitchFamily="34" charset="0"/>
              </a:rPr>
              <a:t>Take average of predictions across the trees.</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r>
              <a:rPr lang="en-US" sz="1200" b="1" dirty="0">
                <a:solidFill>
                  <a:srgbClr val="2A26FF"/>
                </a:solidFill>
                <a:latin typeface="Arial" panose="020B0604020202020204" pitchFamily="34" charset="0"/>
                <a:cs typeface="Arial" panose="020B0604020202020204" pitchFamily="34" charset="0"/>
              </a:rPr>
              <a:t>Reduces overfitting and easier to interpret.</a:t>
            </a:r>
          </a:p>
          <a:p>
            <a:pPr marL="0" indent="0">
              <a:buNone/>
            </a:pPr>
            <a:endParaRPr lang="en-US" sz="1200" b="1" dirty="0">
              <a:solidFill>
                <a:srgbClr val="2A26FF"/>
              </a:solidFill>
              <a:latin typeface="Arial" panose="020B0604020202020204" pitchFamily="34" charset="0"/>
              <a:cs typeface="Arial" panose="020B0604020202020204" pitchFamily="34" charset="0"/>
            </a:endParaRPr>
          </a:p>
          <a:p>
            <a:pPr marL="0" indent="0">
              <a:buNone/>
            </a:pPr>
            <a:endParaRPr lang="en-US" sz="1200" b="1" dirty="0">
              <a:solidFill>
                <a:srgbClr val="2A26FF"/>
              </a:solidFill>
              <a:latin typeface="Arial" panose="020B0604020202020204" pitchFamily="34" charset="0"/>
              <a:cs typeface="Arial" panose="020B0604020202020204" pitchFamily="34" charset="0"/>
            </a:endParaRPr>
          </a:p>
        </p:txBody>
      </p:sp>
      <p:pic>
        <p:nvPicPr>
          <p:cNvPr id="14" name="Picture 2">
            <a:extLst>
              <a:ext uri="{FF2B5EF4-FFF2-40B4-BE49-F238E27FC236}">
                <a16:creationId xmlns:a16="http://schemas.microsoft.com/office/drawing/2014/main" id="{6DEE7869-B5F6-E344-A990-565D08A4730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r="54581" b="38121"/>
          <a:stretch/>
        </p:blipFill>
        <p:spPr bwMode="auto">
          <a:xfrm>
            <a:off x="114126" y="2121109"/>
            <a:ext cx="2041934" cy="1008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a:extLst>
              <a:ext uri="{FF2B5EF4-FFF2-40B4-BE49-F238E27FC236}">
                <a16:creationId xmlns:a16="http://schemas.microsoft.com/office/drawing/2014/main" id="{88AD48E3-0F18-0F4D-8F77-AB2BAC779F3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45420" b="38121"/>
          <a:stretch/>
        </p:blipFill>
        <p:spPr bwMode="auto">
          <a:xfrm>
            <a:off x="2152065" y="2121107"/>
            <a:ext cx="2453792" cy="1008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a:extLst>
              <a:ext uri="{FF2B5EF4-FFF2-40B4-BE49-F238E27FC236}">
                <a16:creationId xmlns:a16="http://schemas.microsoft.com/office/drawing/2014/main" id="{9D50FA9B-3E23-7A49-9297-8B52DC73E2A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61879"/>
          <a:stretch/>
        </p:blipFill>
        <p:spPr bwMode="auto">
          <a:xfrm>
            <a:off x="114125" y="3129400"/>
            <a:ext cx="4495727" cy="621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a:extLst>
              <a:ext uri="{FF2B5EF4-FFF2-40B4-BE49-F238E27FC236}">
                <a16:creationId xmlns:a16="http://schemas.microsoft.com/office/drawing/2014/main" id="{6EE246D1-8CAB-DB4B-87E9-BA595B9198C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5157027" y="2452287"/>
            <a:ext cx="3437758" cy="1298276"/>
          </a:xfrm>
          <a:prstGeom prst="rect">
            <a:avLst/>
          </a:prstGeom>
        </p:spPr>
      </p:pic>
      <p:sp>
        <p:nvSpPr>
          <p:cNvPr id="17" name="Title 1">
            <a:extLst>
              <a:ext uri="{FF2B5EF4-FFF2-40B4-BE49-F238E27FC236}">
                <a16:creationId xmlns:a16="http://schemas.microsoft.com/office/drawing/2014/main" id="{3914326A-5657-CD45-A5C4-D306FB34522D}"/>
              </a:ext>
            </a:extLst>
          </p:cNvPr>
          <p:cNvSpPr txBox="1">
            <a:spLocks/>
          </p:cNvSpPr>
          <p:nvPr/>
        </p:nvSpPr>
        <p:spPr>
          <a:xfrm>
            <a:off x="5012153" y="-53293"/>
            <a:ext cx="4131847" cy="64008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2400">
                <a:solidFill>
                  <a:schemeClr val="bg1"/>
                </a:solidFill>
                <a:latin typeface="Arial" panose="020B0604020202020204" pitchFamily="34" charset="0"/>
                <a:cs typeface="Arial" panose="020B0604020202020204" pitchFamily="34" charset="0"/>
              </a:rPr>
              <a:t>Machine Learning Algorithms</a:t>
            </a:r>
            <a:endParaRPr lang="en-US" sz="24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E0C5DC4-533E-6F48-AE23-D7168307FADD}"/>
                  </a:ext>
                </a:extLst>
              </p:cNvPr>
              <p:cNvSpPr>
                <a:spLocks noGrp="1"/>
              </p:cNvSpPr>
              <p:nvPr>
                <p:ph sz="half" idx="2"/>
              </p:nvPr>
            </p:nvSpPr>
            <p:spPr>
              <a:xfrm>
                <a:off x="628650" y="878606"/>
                <a:ext cx="3869532" cy="3886673"/>
              </a:xfrm>
            </p:spPr>
            <p:txBody>
              <a:bodyPr>
                <a:normAutofit/>
              </a:bodyPr>
              <a:lstStyle/>
              <a:p>
                <a:pPr marL="0" indent="0">
                  <a:buNone/>
                </a:pPr>
                <a:r>
                  <a:rPr lang="en-US" sz="1200" dirty="0">
                    <a:latin typeface="Arial" panose="020B0604020202020204" pitchFamily="34" charset="0"/>
                    <a:cs typeface="Arial" panose="020B0604020202020204" pitchFamily="34" charset="0"/>
                  </a:rPr>
                  <a:t>Multiple decision trees in series. </a:t>
                </a:r>
              </a:p>
              <a:p>
                <a:r>
                  <a:rPr lang="en-US" sz="1200" dirty="0">
                    <a:latin typeface="Arial" panose="020B0604020202020204" pitchFamily="34" charset="0"/>
                    <a:cs typeface="Arial" panose="020B0604020202020204" pitchFamily="34" charset="0"/>
                  </a:rPr>
                  <a:t>Fit a tree on </a:t>
                </a:r>
                <a14:m>
                  <m:oMath xmlns:m="http://schemas.openxmlformats.org/officeDocument/2006/math">
                    <m:r>
                      <a:rPr lang="en-US" sz="1200" i="1" dirty="0" smtClean="0">
                        <a:latin typeface="Cambria Math" panose="02040503050406030204" pitchFamily="18" charset="0"/>
                        <a:cs typeface="Arial" panose="020B0604020202020204" pitchFamily="34" charset="0"/>
                      </a:rPr>
                      <m:t>𝑦</m:t>
                    </m:r>
                  </m:oMath>
                </a14:m>
                <a:r>
                  <a:rPr lang="en-U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sym typeface="Wingdings" pitchFamily="2" charset="2"/>
                  </a:rPr>
                  <a:t> compute residuals </a:t>
                </a:r>
                <a14:m>
                  <m:oMath xmlns:m="http://schemas.openxmlformats.org/officeDocument/2006/math">
                    <m:r>
                      <a:rPr lang="en-US" sz="1200" i="1" smtClean="0">
                        <a:latin typeface="Cambria Math" panose="02040503050406030204" pitchFamily="18" charset="0"/>
                        <a:ea typeface="Cambria Math" panose="02040503050406030204" pitchFamily="18" charset="0"/>
                        <a:cs typeface="Arial" panose="020B0604020202020204" pitchFamily="34" charset="0"/>
                        <a:sym typeface="Wingdings" pitchFamily="2" charset="2"/>
                      </a:rPr>
                      <m:t>𝜀</m:t>
                    </m:r>
                  </m:oMath>
                </a14:m>
                <a:r>
                  <a:rPr lang="en-US" sz="1200" dirty="0">
                    <a:latin typeface="Arial" panose="020B0604020202020204" pitchFamily="34" charset="0"/>
                    <a:cs typeface="Arial" panose="020B0604020202020204" pitchFamily="34" charset="0"/>
                    <a:sym typeface="Wingdings" pitchFamily="2" charset="2"/>
                  </a:rPr>
                  <a:t>.</a:t>
                </a:r>
              </a:p>
              <a:p>
                <a:r>
                  <a:rPr lang="en-US" sz="1200" dirty="0">
                    <a:latin typeface="Arial" panose="020B0604020202020204" pitchFamily="34" charset="0"/>
                    <a:cs typeface="Arial" panose="020B0604020202020204" pitchFamily="34" charset="0"/>
                    <a:sym typeface="Wingdings" pitchFamily="2" charset="2"/>
                  </a:rPr>
                  <a:t>Fit a tree on the </a:t>
                </a:r>
                <a14:m>
                  <m:oMath xmlns:m="http://schemas.openxmlformats.org/officeDocument/2006/math">
                    <m:r>
                      <a:rPr lang="en-US" sz="1200" i="1">
                        <a:latin typeface="Cambria Math" panose="02040503050406030204" pitchFamily="18" charset="0"/>
                        <a:ea typeface="Cambria Math" panose="02040503050406030204" pitchFamily="18" charset="0"/>
                        <a:cs typeface="Arial" panose="020B0604020202020204" pitchFamily="34" charset="0"/>
                        <a:sym typeface="Wingdings" pitchFamily="2" charset="2"/>
                      </a:rPr>
                      <m:t>𝜀</m:t>
                    </m:r>
                  </m:oMath>
                </a14:m>
                <a:r>
                  <a:rPr lang="en-US" sz="1200" dirty="0">
                    <a:latin typeface="Arial" panose="020B0604020202020204" pitchFamily="34" charset="0"/>
                    <a:cs typeface="Arial" panose="020B0604020202020204" pitchFamily="34" charset="0"/>
                    <a:sym typeface="Wingdings" pitchFamily="2" charset="2"/>
                  </a:rPr>
                  <a:t>  compute next </a:t>
                </a:r>
                <a14:m>
                  <m:oMath xmlns:m="http://schemas.openxmlformats.org/officeDocument/2006/math">
                    <m:r>
                      <a:rPr lang="en-US" sz="1200" i="1">
                        <a:latin typeface="Cambria Math" panose="02040503050406030204" pitchFamily="18" charset="0"/>
                        <a:ea typeface="Cambria Math" panose="02040503050406030204" pitchFamily="18" charset="0"/>
                        <a:cs typeface="Arial" panose="020B0604020202020204" pitchFamily="34" charset="0"/>
                        <a:sym typeface="Wingdings" pitchFamily="2" charset="2"/>
                      </a:rPr>
                      <m:t>𝜀</m:t>
                    </m:r>
                  </m:oMath>
                </a14:m>
                <a:r>
                  <a:rPr lang="en-US" sz="1200" dirty="0">
                    <a:latin typeface="Arial" panose="020B0604020202020204" pitchFamily="34" charset="0"/>
                    <a:cs typeface="Arial" panose="020B0604020202020204" pitchFamily="34" charset="0"/>
                    <a:sym typeface="Wingdings" pitchFamily="2" charset="2"/>
                  </a:rPr>
                  <a:t>.</a:t>
                </a:r>
              </a:p>
              <a:p>
                <a:pPr lvl="1"/>
                <a:r>
                  <a:rPr lang="en-US" sz="900" dirty="0">
                    <a:latin typeface="Arial" panose="020B0604020202020204" pitchFamily="34" charset="0"/>
                    <a:cs typeface="Arial" panose="020B0604020202020204" pitchFamily="34" charset="0"/>
                    <a:sym typeface="Wingdings" pitchFamily="2" charset="2"/>
                  </a:rPr>
                  <a:t>Continue step 2 a set number of times. </a:t>
                </a:r>
              </a:p>
              <a:p>
                <a:r>
                  <a:rPr lang="en-US" sz="1200" dirty="0">
                    <a:latin typeface="Arial" panose="020B0604020202020204" pitchFamily="34" charset="0"/>
                    <a:cs typeface="Arial" panose="020B0604020202020204" pitchFamily="34" charset="0"/>
                    <a:sym typeface="Wingdings" pitchFamily="2" charset="2"/>
                  </a:rPr>
                  <a:t>Aggregate all trees to make a strong model.</a:t>
                </a:r>
              </a:p>
              <a:p>
                <a:pPr marL="0" indent="0">
                  <a:buNone/>
                </a:pPr>
                <a:endParaRPr lang="en-US" sz="1200" dirty="0">
                  <a:latin typeface="Arial" panose="020B0604020202020204" pitchFamily="34" charset="0"/>
                  <a:cs typeface="Arial" panose="020B0604020202020204" pitchFamily="34" charset="0"/>
                  <a:sym typeface="Wingdings" pitchFamily="2" charset="2"/>
                </a:endParaRPr>
              </a:p>
              <a:p>
                <a:pPr marL="0" indent="0">
                  <a:buNone/>
                </a:pPr>
                <a:endParaRPr lang="en-US" sz="1200" dirty="0">
                  <a:latin typeface="Arial" panose="020B0604020202020204" pitchFamily="34" charset="0"/>
                  <a:cs typeface="Arial" panose="020B0604020202020204" pitchFamily="34" charset="0"/>
                  <a:sym typeface="Wingdings" pitchFamily="2" charset="2"/>
                </a:endParaRPr>
              </a:p>
              <a:p>
                <a:pPr marL="0" indent="0">
                  <a:buNone/>
                </a:pPr>
                <a:endParaRPr lang="en-US" sz="1200" dirty="0">
                  <a:latin typeface="Arial" panose="020B0604020202020204" pitchFamily="34" charset="0"/>
                  <a:cs typeface="Arial" panose="020B0604020202020204" pitchFamily="34" charset="0"/>
                  <a:sym typeface="Wingdings" pitchFamily="2" charset="2"/>
                </a:endParaRPr>
              </a:p>
              <a:p>
                <a:pPr marL="0" indent="0">
                  <a:buNone/>
                </a:pPr>
                <a:endParaRPr lang="en-US" sz="1200" dirty="0">
                  <a:latin typeface="Arial" panose="020B0604020202020204" pitchFamily="34" charset="0"/>
                  <a:cs typeface="Arial" panose="020B0604020202020204" pitchFamily="34" charset="0"/>
                  <a:sym typeface="Wingdings" pitchFamily="2" charset="2"/>
                </a:endParaRPr>
              </a:p>
              <a:p>
                <a:pPr marL="0" indent="0">
                  <a:buNone/>
                </a:pPr>
                <a:endParaRPr lang="en-US" sz="1200" dirty="0">
                  <a:latin typeface="Arial" panose="020B0604020202020204" pitchFamily="34" charset="0"/>
                  <a:cs typeface="Arial" panose="020B0604020202020204" pitchFamily="34" charset="0"/>
                  <a:sym typeface="Wingdings" pitchFamily="2" charset="2"/>
                </a:endParaRPr>
              </a:p>
              <a:p>
                <a:pPr marL="0" indent="0">
                  <a:buNone/>
                </a:pPr>
                <a:endParaRPr lang="en-US" sz="1200" dirty="0">
                  <a:latin typeface="Arial" panose="020B0604020202020204" pitchFamily="34" charset="0"/>
                  <a:cs typeface="Arial" panose="020B0604020202020204" pitchFamily="34" charset="0"/>
                  <a:sym typeface="Wingdings" pitchFamily="2" charset="2"/>
                </a:endParaRPr>
              </a:p>
              <a:p>
                <a:pPr marL="0" indent="0">
                  <a:buNone/>
                </a:pPr>
                <a:r>
                  <a:rPr lang="en-US" sz="1200" b="1" dirty="0">
                    <a:solidFill>
                      <a:srgbClr val="FF0000"/>
                    </a:solidFill>
                    <a:latin typeface="Arial" panose="020B0604020202020204" pitchFamily="34" charset="0"/>
                    <a:cs typeface="Arial" panose="020B0604020202020204" pitchFamily="34" charset="0"/>
                    <a:sym typeface="Wingdings" pitchFamily="2" charset="2"/>
                  </a:rPr>
                  <a:t>Can lead to overfitting </a:t>
                </a:r>
                <a:r>
                  <a:rPr lang="en-US" sz="1200" b="1" dirty="0">
                    <a:solidFill>
                      <a:srgbClr val="2A26FF"/>
                    </a:solidFill>
                    <a:latin typeface="Arial" panose="020B0604020202020204" pitchFamily="34" charset="0"/>
                    <a:cs typeface="Arial" panose="020B0604020202020204" pitchFamily="34" charset="0"/>
                    <a:sym typeface="Wingdings" pitchFamily="2" charset="2"/>
                  </a:rPr>
                  <a:t>but easier to interpret.</a:t>
                </a:r>
              </a:p>
              <a:p>
                <a:pPr marL="0" indent="0">
                  <a:buNone/>
                </a:pPr>
                <a:endParaRPr lang="en-US" sz="1200" dirty="0">
                  <a:latin typeface="Arial" panose="020B0604020202020204" pitchFamily="34" charset="0"/>
                  <a:cs typeface="Arial" panose="020B0604020202020204" pitchFamily="34" charset="0"/>
                </a:endParaRPr>
              </a:p>
              <a:p>
                <a:pPr marL="0" indent="0">
                  <a:buNone/>
                </a:pPr>
                <a:r>
                  <a:rPr lang="en-US" sz="1200" dirty="0">
                    <a:latin typeface="Arial" panose="020B0604020202020204" pitchFamily="34" charset="0"/>
                    <a:cs typeface="Arial" panose="020B0604020202020204" pitchFamily="34" charset="0"/>
                  </a:rPr>
                  <a:t>To reduce overfitting, slow learning rate = 0.001.</a:t>
                </a:r>
              </a:p>
            </p:txBody>
          </p:sp>
        </mc:Choice>
        <mc:Fallback xmlns="">
          <p:sp>
            <p:nvSpPr>
              <p:cNvPr id="6" name="Content Placeholder 5">
                <a:extLst>
                  <a:ext uri="{FF2B5EF4-FFF2-40B4-BE49-F238E27FC236}">
                    <a16:creationId xmlns:a16="http://schemas.microsoft.com/office/drawing/2014/main" id="{AE0C5DC4-533E-6F48-AE23-D7168307FADD}"/>
                  </a:ext>
                </a:extLst>
              </p:cNvPr>
              <p:cNvSpPr>
                <a:spLocks noGrp="1" noRot="1" noChangeAspect="1" noMove="1" noResize="1" noEditPoints="1" noAdjustHandles="1" noChangeArrowheads="1" noChangeShapeType="1" noTextEdit="1"/>
              </p:cNvSpPr>
              <p:nvPr>
                <p:ph sz="half" idx="2"/>
              </p:nvPr>
            </p:nvSpPr>
            <p:spPr>
              <a:xfrm>
                <a:off x="628650" y="878606"/>
                <a:ext cx="3869532" cy="3886673"/>
              </a:xfrm>
              <a:blipFill>
                <a:blip r:embed="rId13"/>
                <a:stretch>
                  <a:fillRect t="-326"/>
                </a:stretch>
              </a:blipFill>
            </p:spPr>
            <p:txBody>
              <a:bodyPr/>
              <a:lstStyle/>
              <a:p>
                <a:r>
                  <a:rPr lang="en-US">
                    <a:noFill/>
                  </a:rPr>
                  <a:t> </a:t>
                </a:r>
              </a:p>
            </p:txBody>
          </p:sp>
        </mc:Fallback>
      </mc:AlternateContent>
    </p:spTree>
    <p:extLst>
      <p:ext uri="{BB962C8B-B14F-4D97-AF65-F5344CB8AC3E}">
        <p14:creationId xmlns:p14="http://schemas.microsoft.com/office/powerpoint/2010/main" val="7130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F9039-927B-DF42-8C76-6E492F125779}"/>
              </a:ext>
            </a:extLst>
          </p:cNvPr>
          <p:cNvSpPr>
            <a:spLocks noGrp="1"/>
          </p:cNvSpPr>
          <p:nvPr>
            <p:ph idx="1"/>
          </p:nvPr>
        </p:nvSpPr>
        <p:spPr>
          <a:xfrm>
            <a:off x="207398" y="487132"/>
            <a:ext cx="6031477" cy="4273235"/>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Structure Geometry</a:t>
            </a:r>
          </a:p>
          <a:p>
            <a:pPr marL="381000" lvl="1" indent="-161925"/>
            <a:r>
              <a:rPr lang="en-US" sz="1500" dirty="0">
                <a:latin typeface="Times New Roman" panose="02020603050405020304" pitchFamily="18" charset="0"/>
                <a:cs typeface="Times New Roman" panose="02020603050405020304" pitchFamily="18" charset="0"/>
              </a:rPr>
              <a:t>Volume</a:t>
            </a:r>
          </a:p>
          <a:p>
            <a:pPr marL="381000" lvl="1" indent="-161925"/>
            <a:r>
              <a:rPr lang="en-US" sz="1500" dirty="0">
                <a:latin typeface="Times New Roman" panose="02020603050405020304" pitchFamily="18" charset="0"/>
                <a:cs typeface="Times New Roman" panose="02020603050405020304" pitchFamily="18" charset="0"/>
              </a:rPr>
              <a:t>Cross-sectional Area</a:t>
            </a:r>
          </a:p>
          <a:p>
            <a:pPr marL="514350" lvl="2" indent="-158354"/>
            <a:r>
              <a:rPr lang="en-US" sz="1200" i="1" dirty="0">
                <a:latin typeface="Times New Roman" panose="02020603050405020304" pitchFamily="18" charset="0"/>
                <a:cs typeface="Times New Roman" panose="02020603050405020304" pitchFamily="18" charset="0"/>
              </a:rPr>
              <a:t>Area of polygon spanning structure contour on median CT slice</a:t>
            </a:r>
          </a:p>
          <a:p>
            <a:pPr marL="381000" lvl="1">
              <a:tabLst>
                <a:tab pos="171450" algn="l"/>
              </a:tabLst>
            </a:pPr>
            <a:r>
              <a:rPr lang="en-US" sz="1500" dirty="0">
                <a:latin typeface="Times New Roman" panose="02020603050405020304" pitchFamily="18" charset="0"/>
                <a:cs typeface="Times New Roman" panose="02020603050405020304" pitchFamily="18" charset="0"/>
              </a:rPr>
              <a:t>Spread</a:t>
            </a:r>
          </a:p>
          <a:p>
            <a:pPr marL="514350" lvl="2" indent="-158354"/>
            <a:r>
              <a:rPr lang="en-US" sz="1200" i="1" dirty="0">
                <a:latin typeface="Times New Roman" panose="02020603050405020304" pitchFamily="18" charset="0"/>
                <a:cs typeface="Times New Roman" panose="02020603050405020304" pitchFamily="18" charset="0"/>
              </a:rPr>
              <a:t>Maximum distance in x, y, or z-directions. </a:t>
            </a:r>
          </a:p>
          <a:p>
            <a:pPr marL="381000" lvl="1" indent="-161925"/>
            <a:r>
              <a:rPr lang="en-US" sz="1500" dirty="0">
                <a:latin typeface="Times New Roman" panose="02020603050405020304" pitchFamily="18" charset="0"/>
                <a:cs typeface="Times New Roman" panose="02020603050405020304" pitchFamily="18" charset="0"/>
              </a:rPr>
              <a:t>Surface Area</a:t>
            </a:r>
          </a:p>
          <a:p>
            <a:pPr marL="514350" lvl="2" indent="-158354"/>
            <a:r>
              <a:rPr lang="en-US" sz="1200" i="1" dirty="0">
                <a:latin typeface="Times New Roman" panose="02020603050405020304" pitchFamily="18" charset="0"/>
                <a:cs typeface="Times New Roman" panose="02020603050405020304" pitchFamily="18" charset="0"/>
              </a:rPr>
              <a:t>Area of polygons of structure contours on top and bottom slices, plus, surface area on intermediate slices.</a:t>
            </a:r>
          </a:p>
          <a:p>
            <a:pPr marL="514350" lvl="2" indent="-158354"/>
            <a:r>
              <a:rPr lang="en-US" sz="1200" i="1" dirty="0">
                <a:latin typeface="Times New Roman" panose="02020603050405020304" pitchFamily="18" charset="0"/>
                <a:cs typeface="Times New Roman" panose="02020603050405020304" pitchFamily="18" charset="0"/>
              </a:rPr>
              <a:t>For intermediate slices, product of contour perimeter and slice thickness. </a:t>
            </a:r>
          </a:p>
          <a:p>
            <a:pPr marL="514350" lvl="2" indent="-158354"/>
            <a:r>
              <a:rPr lang="en-US" sz="1200" i="1" dirty="0">
                <a:latin typeface="Times New Roman" panose="02020603050405020304" pitchFamily="18" charset="0"/>
                <a:cs typeface="Times New Roman" panose="02020603050405020304" pitchFamily="18" charset="0"/>
              </a:rPr>
              <a:t>For multiple segments on slices, area is summed. </a:t>
            </a:r>
          </a:p>
          <a:p>
            <a:pPr marL="433769" lvl="1" indent="-214313"/>
            <a:endParaRPr lang="en-US" dirty="0">
              <a:latin typeface="Times New Roman" panose="02020603050405020304" pitchFamily="18" charset="0"/>
              <a:cs typeface="Times New Roman" panose="02020603050405020304" pitchFamily="18" charset="0"/>
            </a:endParaRPr>
          </a:p>
          <a:p>
            <a:pPr marL="9525" lvl="1" indent="0">
              <a:buNone/>
            </a:pPr>
            <a:r>
              <a:rPr lang="en-US" b="1" dirty="0">
                <a:latin typeface="Times New Roman" panose="02020603050405020304" pitchFamily="18" charset="0"/>
                <a:cs typeface="Times New Roman" panose="02020603050405020304" pitchFamily="18" charset="0"/>
              </a:rPr>
              <a:t>Spatial Information</a:t>
            </a:r>
          </a:p>
          <a:p>
            <a:pPr marL="381000" lvl="2"/>
            <a:r>
              <a:rPr lang="en-US" dirty="0">
                <a:latin typeface="Times New Roman" panose="02020603050405020304" pitchFamily="18" charset="0"/>
                <a:cs typeface="Times New Roman" panose="02020603050405020304" pitchFamily="18" charset="0"/>
              </a:rPr>
              <a:t>Minimum distance between tumor and OAR</a:t>
            </a:r>
          </a:p>
          <a:p>
            <a:pPr marL="514350" lvl="3"/>
            <a:r>
              <a:rPr lang="en-US" sz="1200" i="1" dirty="0">
                <a:latin typeface="Times New Roman" panose="02020603050405020304" pitchFamily="18" charset="0"/>
                <a:cs typeface="Times New Roman" panose="02020603050405020304" pitchFamily="18" charset="0"/>
              </a:rPr>
              <a:t>Across all voxels in both structures, smallest distance between the two structures.</a:t>
            </a:r>
          </a:p>
          <a:p>
            <a:pPr marL="381000" lvl="2"/>
            <a:r>
              <a:rPr lang="en-US" dirty="0">
                <a:latin typeface="Times New Roman" panose="02020603050405020304" pitchFamily="18" charset="0"/>
                <a:cs typeface="Times New Roman" panose="02020603050405020304" pitchFamily="18" charset="0"/>
              </a:rPr>
              <a:t>Distance between tumor and OAR centroids</a:t>
            </a:r>
          </a:p>
          <a:p>
            <a:pPr marL="514350" lvl="3"/>
            <a:r>
              <a:rPr lang="en-US" sz="1200" i="1" dirty="0">
                <a:latin typeface="Times New Roman" panose="02020603050405020304" pitchFamily="18" charset="0"/>
                <a:cs typeface="Times New Roman" panose="02020603050405020304" pitchFamily="18" charset="0"/>
              </a:rPr>
              <a:t>Distance between centers of masses of both structures.</a:t>
            </a:r>
          </a:p>
        </p:txBody>
      </p:sp>
      <p:sp>
        <p:nvSpPr>
          <p:cNvPr id="6" name="Slide Number Placeholder 5">
            <a:extLst>
              <a:ext uri="{FF2B5EF4-FFF2-40B4-BE49-F238E27FC236}">
                <a16:creationId xmlns:a16="http://schemas.microsoft.com/office/drawing/2014/main" id="{6B557AFD-FE56-DF4F-830A-E90EFDB48661}"/>
              </a:ext>
            </a:extLst>
          </p:cNvPr>
          <p:cNvSpPr>
            <a:spLocks noGrp="1"/>
          </p:cNvSpPr>
          <p:nvPr>
            <p:ph type="sldNum" sz="quarter" idx="12"/>
          </p:nvPr>
        </p:nvSpPr>
        <p:spPr/>
        <p:txBody>
          <a:bodyPr/>
          <a:lstStyle/>
          <a:p>
            <a:fld id="{6DA4E1FE-AD17-44C4-A0A3-18CBA5F64022}" type="slidenum">
              <a:rPr lang="en-US" smtClean="0">
                <a:solidFill>
                  <a:schemeClr val="tx1"/>
                </a:solidFill>
              </a:rPr>
              <a:pPr/>
              <a:t>11</a:t>
            </a:fld>
            <a:endParaRPr lang="en-US">
              <a:solidFill>
                <a:schemeClr val="tx1"/>
              </a:solidFill>
            </a:endParaRPr>
          </a:p>
        </p:txBody>
      </p:sp>
      <p:sp>
        <p:nvSpPr>
          <p:cNvPr id="7" name="TextBox 6">
            <a:extLst>
              <a:ext uri="{FF2B5EF4-FFF2-40B4-BE49-F238E27FC236}">
                <a16:creationId xmlns:a16="http://schemas.microsoft.com/office/drawing/2014/main" id="{0F367502-2B66-054F-807C-627DE6C5C79F}"/>
              </a:ext>
            </a:extLst>
          </p:cNvPr>
          <p:cNvSpPr txBox="1"/>
          <p:nvPr/>
        </p:nvSpPr>
        <p:spPr>
          <a:xfrm>
            <a:off x="1143000" y="100855"/>
            <a:ext cx="6858000" cy="300082"/>
          </a:xfrm>
          <a:prstGeom prst="rect">
            <a:avLst/>
          </a:prstGeom>
          <a:solidFill>
            <a:srgbClr val="022243"/>
          </a:solidFill>
        </p:spPr>
        <p:txBody>
          <a:bodyPr wrap="square" rtlCol="0">
            <a:spAutoFit/>
          </a:bodyPr>
          <a:lstStyle/>
          <a:p>
            <a:r>
              <a:rPr lang="en-US" sz="1350" b="1" dirty="0">
                <a:latin typeface="Times New Roman" panose="02020603050405020304" pitchFamily="18" charset="0"/>
                <a:cs typeface="Times New Roman" panose="02020603050405020304" pitchFamily="18" charset="0"/>
              </a:rPr>
              <a:t>An Anatomy-adjusted Quality Control Tool for Cancer Radiotherapy Plan Evaluation</a:t>
            </a:r>
            <a:endParaRPr lang="en-US" sz="1350" dirty="0"/>
          </a:p>
        </p:txBody>
      </p:sp>
      <p:sp>
        <p:nvSpPr>
          <p:cNvPr id="9" name="TextBox 8">
            <a:extLst>
              <a:ext uri="{FF2B5EF4-FFF2-40B4-BE49-F238E27FC236}">
                <a16:creationId xmlns:a16="http://schemas.microsoft.com/office/drawing/2014/main" id="{B08FA2FD-2276-F340-8EAE-8AA79C43792E}"/>
              </a:ext>
            </a:extLst>
          </p:cNvPr>
          <p:cNvSpPr txBox="1"/>
          <p:nvPr/>
        </p:nvSpPr>
        <p:spPr>
          <a:xfrm>
            <a:off x="1143000" y="109128"/>
            <a:ext cx="6858000" cy="369332"/>
          </a:xfrm>
          <a:prstGeom prst="rect">
            <a:avLst/>
          </a:prstGeom>
          <a:solidFill>
            <a:srgbClr val="022243"/>
          </a:solidFill>
        </p:spPr>
        <p:txBody>
          <a:bodyPr wrap="square" rtlCol="0">
            <a:spAutoFit/>
          </a:bodyPr>
          <a:lstStyle/>
          <a:p>
            <a:r>
              <a:rPr lang="en-US" b="1" dirty="0">
                <a:latin typeface="Times New Roman" panose="02020603050405020304" pitchFamily="18" charset="0"/>
                <a:cs typeface="Times New Roman" panose="02020603050405020304" pitchFamily="18" charset="0"/>
              </a:rPr>
              <a:t>Parametrizing Anatomy</a:t>
            </a:r>
            <a:endParaRPr lang="en-US" dirty="0"/>
          </a:p>
        </p:txBody>
      </p:sp>
      <p:pic>
        <p:nvPicPr>
          <p:cNvPr id="10" name="PTV-Dist">
            <a:hlinkClick r:id="" action="ppaction://media"/>
            <a:extLst>
              <a:ext uri="{FF2B5EF4-FFF2-40B4-BE49-F238E27FC236}">
                <a16:creationId xmlns:a16="http://schemas.microsoft.com/office/drawing/2014/main" id="{1020AB7D-EC5F-714D-85DC-D217A33821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13436" y="3264556"/>
            <a:ext cx="1535157" cy="1424984"/>
          </a:xfrm>
          <a:prstGeom prst="rect">
            <a:avLst/>
          </a:prstGeom>
        </p:spPr>
      </p:pic>
      <p:grpSp>
        <p:nvGrpSpPr>
          <p:cNvPr id="11" name="Group 65"/>
          <p:cNvGrpSpPr/>
          <p:nvPr/>
        </p:nvGrpSpPr>
        <p:grpSpPr>
          <a:xfrm>
            <a:off x="6559451" y="1082945"/>
            <a:ext cx="1043128" cy="878093"/>
            <a:chOff x="415623" y="2757011"/>
            <a:chExt cx="1876317" cy="1579462"/>
          </a:xfrm>
        </p:grpSpPr>
        <p:sp>
          <p:nvSpPr>
            <p:cNvPr id="13" name="Cube 12"/>
            <p:cNvSpPr/>
            <p:nvPr/>
          </p:nvSpPr>
          <p:spPr>
            <a:xfrm>
              <a:off x="955973" y="3796140"/>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14" name="Cube 13"/>
            <p:cNvSpPr/>
            <p:nvPr/>
          </p:nvSpPr>
          <p:spPr>
            <a:xfrm>
              <a:off x="1385596" y="3796146"/>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16" name="Cube 15"/>
            <p:cNvSpPr/>
            <p:nvPr/>
          </p:nvSpPr>
          <p:spPr>
            <a:xfrm>
              <a:off x="526581" y="3449766"/>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17" name="Cube 16"/>
            <p:cNvSpPr/>
            <p:nvPr/>
          </p:nvSpPr>
          <p:spPr>
            <a:xfrm>
              <a:off x="956086" y="3449766"/>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18" name="Cube 17"/>
            <p:cNvSpPr/>
            <p:nvPr/>
          </p:nvSpPr>
          <p:spPr>
            <a:xfrm>
              <a:off x="1385591" y="3449766"/>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19" name="Cube 18"/>
            <p:cNvSpPr/>
            <p:nvPr/>
          </p:nvSpPr>
          <p:spPr>
            <a:xfrm>
              <a:off x="1815096" y="3449766"/>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20" name="Cube 19"/>
            <p:cNvSpPr/>
            <p:nvPr/>
          </p:nvSpPr>
          <p:spPr>
            <a:xfrm>
              <a:off x="526468" y="3103390"/>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21" name="Cube 20"/>
            <p:cNvSpPr/>
            <p:nvPr/>
          </p:nvSpPr>
          <p:spPr>
            <a:xfrm>
              <a:off x="955968" y="3103385"/>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22" name="Cube 21"/>
            <p:cNvSpPr/>
            <p:nvPr/>
          </p:nvSpPr>
          <p:spPr>
            <a:xfrm>
              <a:off x="1385591" y="3103391"/>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23" name="Cube 22"/>
            <p:cNvSpPr/>
            <p:nvPr/>
          </p:nvSpPr>
          <p:spPr>
            <a:xfrm>
              <a:off x="1815091" y="3103386"/>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25" name="Cube 24"/>
            <p:cNvSpPr/>
            <p:nvPr/>
          </p:nvSpPr>
          <p:spPr>
            <a:xfrm>
              <a:off x="956081" y="2757011"/>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26" name="Cube 25"/>
            <p:cNvSpPr/>
            <p:nvPr/>
          </p:nvSpPr>
          <p:spPr>
            <a:xfrm>
              <a:off x="1385586" y="2757011"/>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29" name="Cube 28"/>
            <p:cNvSpPr/>
            <p:nvPr/>
          </p:nvSpPr>
          <p:spPr>
            <a:xfrm>
              <a:off x="845128" y="3920830"/>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30" name="Cube 29"/>
            <p:cNvSpPr/>
            <p:nvPr/>
          </p:nvSpPr>
          <p:spPr>
            <a:xfrm>
              <a:off x="1274751" y="3920836"/>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32" name="Cube 31"/>
            <p:cNvSpPr/>
            <p:nvPr/>
          </p:nvSpPr>
          <p:spPr>
            <a:xfrm>
              <a:off x="415736" y="3574456"/>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33" name="Cube 32"/>
            <p:cNvSpPr/>
            <p:nvPr/>
          </p:nvSpPr>
          <p:spPr>
            <a:xfrm>
              <a:off x="845241" y="3574456"/>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34" name="Cube 33"/>
            <p:cNvSpPr/>
            <p:nvPr/>
          </p:nvSpPr>
          <p:spPr>
            <a:xfrm>
              <a:off x="1274746" y="3574456"/>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35" name="Cube 34"/>
            <p:cNvSpPr/>
            <p:nvPr/>
          </p:nvSpPr>
          <p:spPr>
            <a:xfrm>
              <a:off x="1704251" y="3574456"/>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36" name="Cube 35"/>
            <p:cNvSpPr/>
            <p:nvPr/>
          </p:nvSpPr>
          <p:spPr>
            <a:xfrm>
              <a:off x="415623" y="3228080"/>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37" name="Cube 36"/>
            <p:cNvSpPr/>
            <p:nvPr/>
          </p:nvSpPr>
          <p:spPr>
            <a:xfrm>
              <a:off x="845123" y="3228075"/>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38" name="Cube 37"/>
            <p:cNvSpPr/>
            <p:nvPr/>
          </p:nvSpPr>
          <p:spPr>
            <a:xfrm>
              <a:off x="1274746" y="3228081"/>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39" name="Cube 38"/>
            <p:cNvSpPr/>
            <p:nvPr/>
          </p:nvSpPr>
          <p:spPr>
            <a:xfrm>
              <a:off x="1704246" y="3228076"/>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41" name="Cube 40"/>
            <p:cNvSpPr/>
            <p:nvPr/>
          </p:nvSpPr>
          <p:spPr>
            <a:xfrm>
              <a:off x="845236" y="2881701"/>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42" name="Cube 41"/>
            <p:cNvSpPr/>
            <p:nvPr/>
          </p:nvSpPr>
          <p:spPr>
            <a:xfrm>
              <a:off x="1274741" y="2881701"/>
              <a:ext cx="476844" cy="41563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grpSp>
      <p:grpSp>
        <p:nvGrpSpPr>
          <p:cNvPr id="57" name="Group 56"/>
          <p:cNvGrpSpPr/>
          <p:nvPr/>
        </p:nvGrpSpPr>
        <p:grpSpPr>
          <a:xfrm>
            <a:off x="6562966" y="1225249"/>
            <a:ext cx="910575" cy="766600"/>
            <a:chOff x="7226621" y="1633665"/>
            <a:chExt cx="1214100" cy="1022133"/>
          </a:xfrm>
        </p:grpSpPr>
        <p:cxnSp>
          <p:nvCxnSpPr>
            <p:cNvPr id="5" name="Straight Connector 4"/>
            <p:cNvCxnSpPr/>
            <p:nvPr/>
          </p:nvCxnSpPr>
          <p:spPr>
            <a:xfrm flipV="1">
              <a:off x="7795688" y="2033740"/>
              <a:ext cx="134154" cy="172760"/>
            </a:xfrm>
            <a:prstGeom prst="line">
              <a:avLst/>
            </a:prstGeom>
            <a:ln>
              <a:prstDash val="dash"/>
              <a:headEnd type="stealth"/>
              <a:tailEnd type="stealth"/>
            </a:ln>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flipV="1">
              <a:off x="7858679" y="1633665"/>
              <a:ext cx="84" cy="1022133"/>
            </a:xfrm>
            <a:prstGeom prst="line">
              <a:avLst/>
            </a:prstGeom>
            <a:ln>
              <a:prstDash val="dash"/>
              <a:headEnd type="stealth"/>
              <a:tailEnd type="stealth"/>
            </a:ln>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7226621" y="2101517"/>
              <a:ext cx="1214100" cy="18377"/>
            </a:xfrm>
            <a:prstGeom prst="line">
              <a:avLst/>
            </a:prstGeom>
            <a:ln>
              <a:prstDash val="dash"/>
              <a:headEnd type="stealth"/>
              <a:tailEnd type="stealth"/>
            </a:ln>
          </p:spPr>
          <p:style>
            <a:lnRef idx="1">
              <a:schemeClr val="dk1"/>
            </a:lnRef>
            <a:fillRef idx="0">
              <a:schemeClr val="dk1"/>
            </a:fillRef>
            <a:effectRef idx="0">
              <a:schemeClr val="dk1"/>
            </a:effectRef>
            <a:fontRef idx="minor">
              <a:schemeClr val="tx1"/>
            </a:fontRef>
          </p:style>
        </p:cxnSp>
      </p:grpSp>
      <p:sp>
        <p:nvSpPr>
          <p:cNvPr id="56" name="Flowchart: Data 55"/>
          <p:cNvSpPr/>
          <p:nvPr/>
        </p:nvSpPr>
        <p:spPr>
          <a:xfrm>
            <a:off x="6559452" y="1466558"/>
            <a:ext cx="1043125" cy="128036"/>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591"/>
              <a:gd name="connsiteX1" fmla="*/ 2000 w 10000"/>
              <a:gd name="connsiteY1" fmla="*/ 0 h 10591"/>
              <a:gd name="connsiteX2" fmla="*/ 10000 w 10000"/>
              <a:gd name="connsiteY2" fmla="*/ 0 h 10591"/>
              <a:gd name="connsiteX3" fmla="*/ 8959 w 10000"/>
              <a:gd name="connsiteY3" fmla="*/ 10591 h 10591"/>
              <a:gd name="connsiteX4" fmla="*/ 0 w 10000"/>
              <a:gd name="connsiteY4" fmla="*/ 10000 h 10591"/>
              <a:gd name="connsiteX0" fmla="*/ 0 w 10000"/>
              <a:gd name="connsiteY0" fmla="*/ 10000 h 10591"/>
              <a:gd name="connsiteX1" fmla="*/ 2137 w 10000"/>
              <a:gd name="connsiteY1" fmla="*/ 0 h 10591"/>
              <a:gd name="connsiteX2" fmla="*/ 10000 w 10000"/>
              <a:gd name="connsiteY2" fmla="*/ 0 h 10591"/>
              <a:gd name="connsiteX3" fmla="*/ 8959 w 10000"/>
              <a:gd name="connsiteY3" fmla="*/ 10591 h 10591"/>
              <a:gd name="connsiteX4" fmla="*/ 0 w 10000"/>
              <a:gd name="connsiteY4" fmla="*/ 10000 h 1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591">
                <a:moveTo>
                  <a:pt x="0" y="10000"/>
                </a:moveTo>
                <a:lnTo>
                  <a:pt x="2137" y="0"/>
                </a:lnTo>
                <a:lnTo>
                  <a:pt x="10000" y="0"/>
                </a:lnTo>
                <a:lnTo>
                  <a:pt x="8959" y="10591"/>
                </a:lnTo>
                <a:lnTo>
                  <a:pt x="0" y="10000"/>
                </a:lnTo>
                <a:close/>
              </a:path>
            </a:pathLst>
          </a:cu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solidFill>
                <a:schemeClr val="tx1"/>
              </a:solidFill>
            </a:endParaRPr>
          </a:p>
        </p:txBody>
      </p:sp>
      <p:grpSp>
        <p:nvGrpSpPr>
          <p:cNvPr id="58" name="Group 57"/>
          <p:cNvGrpSpPr/>
          <p:nvPr/>
        </p:nvGrpSpPr>
        <p:grpSpPr>
          <a:xfrm>
            <a:off x="6802239" y="1091985"/>
            <a:ext cx="535238" cy="890106"/>
            <a:chOff x="7545651" y="1455980"/>
            <a:chExt cx="713651" cy="1186808"/>
          </a:xfrm>
        </p:grpSpPr>
        <p:sp>
          <p:nvSpPr>
            <p:cNvPr id="59" name="Flowchart: Data 55"/>
            <p:cNvSpPr/>
            <p:nvPr/>
          </p:nvSpPr>
          <p:spPr>
            <a:xfrm>
              <a:off x="7563064" y="1455980"/>
              <a:ext cx="696238" cy="14857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591"/>
                <a:gd name="connsiteX1" fmla="*/ 2000 w 10000"/>
                <a:gd name="connsiteY1" fmla="*/ 0 h 10591"/>
                <a:gd name="connsiteX2" fmla="*/ 10000 w 10000"/>
                <a:gd name="connsiteY2" fmla="*/ 0 h 10591"/>
                <a:gd name="connsiteX3" fmla="*/ 8959 w 10000"/>
                <a:gd name="connsiteY3" fmla="*/ 10591 h 10591"/>
                <a:gd name="connsiteX4" fmla="*/ 0 w 10000"/>
                <a:gd name="connsiteY4" fmla="*/ 10000 h 10591"/>
                <a:gd name="connsiteX0" fmla="*/ 0 w 10000"/>
                <a:gd name="connsiteY0" fmla="*/ 10000 h 10591"/>
                <a:gd name="connsiteX1" fmla="*/ 2137 w 10000"/>
                <a:gd name="connsiteY1" fmla="*/ 0 h 10591"/>
                <a:gd name="connsiteX2" fmla="*/ 10000 w 10000"/>
                <a:gd name="connsiteY2" fmla="*/ 0 h 10591"/>
                <a:gd name="connsiteX3" fmla="*/ 8959 w 10000"/>
                <a:gd name="connsiteY3" fmla="*/ 10591 h 10591"/>
                <a:gd name="connsiteX4" fmla="*/ 0 w 10000"/>
                <a:gd name="connsiteY4" fmla="*/ 10000 h 1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591">
                  <a:moveTo>
                    <a:pt x="0" y="10000"/>
                  </a:moveTo>
                  <a:lnTo>
                    <a:pt x="2137" y="0"/>
                  </a:lnTo>
                  <a:lnTo>
                    <a:pt x="10000" y="0"/>
                  </a:lnTo>
                  <a:lnTo>
                    <a:pt x="8959" y="10591"/>
                  </a:lnTo>
                  <a:lnTo>
                    <a:pt x="0" y="10000"/>
                  </a:lnTo>
                  <a:close/>
                </a:path>
              </a:pathLst>
            </a:cu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solidFill>
                  <a:schemeClr val="tx1"/>
                </a:solidFill>
              </a:endParaRPr>
            </a:p>
          </p:txBody>
        </p:sp>
        <p:sp>
          <p:nvSpPr>
            <p:cNvPr id="61" name="Flowchart: Data 55"/>
            <p:cNvSpPr/>
            <p:nvPr/>
          </p:nvSpPr>
          <p:spPr>
            <a:xfrm>
              <a:off x="7545651" y="2494209"/>
              <a:ext cx="696238" cy="14857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591"/>
                <a:gd name="connsiteX1" fmla="*/ 2000 w 10000"/>
                <a:gd name="connsiteY1" fmla="*/ 0 h 10591"/>
                <a:gd name="connsiteX2" fmla="*/ 10000 w 10000"/>
                <a:gd name="connsiteY2" fmla="*/ 0 h 10591"/>
                <a:gd name="connsiteX3" fmla="*/ 8959 w 10000"/>
                <a:gd name="connsiteY3" fmla="*/ 10591 h 10591"/>
                <a:gd name="connsiteX4" fmla="*/ 0 w 10000"/>
                <a:gd name="connsiteY4" fmla="*/ 10000 h 10591"/>
                <a:gd name="connsiteX0" fmla="*/ 0 w 10000"/>
                <a:gd name="connsiteY0" fmla="*/ 10000 h 10591"/>
                <a:gd name="connsiteX1" fmla="*/ 2137 w 10000"/>
                <a:gd name="connsiteY1" fmla="*/ 0 h 10591"/>
                <a:gd name="connsiteX2" fmla="*/ 10000 w 10000"/>
                <a:gd name="connsiteY2" fmla="*/ 0 h 10591"/>
                <a:gd name="connsiteX3" fmla="*/ 8959 w 10000"/>
                <a:gd name="connsiteY3" fmla="*/ 10591 h 10591"/>
                <a:gd name="connsiteX4" fmla="*/ 0 w 10000"/>
                <a:gd name="connsiteY4" fmla="*/ 10000 h 1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591">
                  <a:moveTo>
                    <a:pt x="0" y="10000"/>
                  </a:moveTo>
                  <a:lnTo>
                    <a:pt x="2137" y="0"/>
                  </a:lnTo>
                  <a:lnTo>
                    <a:pt x="10000" y="0"/>
                  </a:lnTo>
                  <a:lnTo>
                    <a:pt x="8959" y="10591"/>
                  </a:lnTo>
                  <a:lnTo>
                    <a:pt x="0" y="10000"/>
                  </a:lnTo>
                  <a:close/>
                </a:path>
              </a:pathLst>
            </a:cu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solidFill>
                  <a:schemeClr val="tx1"/>
                </a:solidFill>
              </a:endParaRPr>
            </a:p>
          </p:txBody>
        </p:sp>
      </p:grpSp>
      <p:grpSp>
        <p:nvGrpSpPr>
          <p:cNvPr id="69" name="Group 68"/>
          <p:cNvGrpSpPr/>
          <p:nvPr/>
        </p:nvGrpSpPr>
        <p:grpSpPr>
          <a:xfrm>
            <a:off x="6569950" y="1481680"/>
            <a:ext cx="1040864" cy="291413"/>
            <a:chOff x="7227279" y="1972106"/>
            <a:chExt cx="1387819" cy="388550"/>
          </a:xfrm>
        </p:grpSpPr>
        <p:sp>
          <p:nvSpPr>
            <p:cNvPr id="70" name="Flowchart: Data 55"/>
            <p:cNvSpPr/>
            <p:nvPr/>
          </p:nvSpPr>
          <p:spPr>
            <a:xfrm>
              <a:off x="7227279" y="2128088"/>
              <a:ext cx="1237230" cy="23256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591"/>
                <a:gd name="connsiteX1" fmla="*/ 2000 w 10000"/>
                <a:gd name="connsiteY1" fmla="*/ 0 h 10591"/>
                <a:gd name="connsiteX2" fmla="*/ 10000 w 10000"/>
                <a:gd name="connsiteY2" fmla="*/ 0 h 10591"/>
                <a:gd name="connsiteX3" fmla="*/ 8959 w 10000"/>
                <a:gd name="connsiteY3" fmla="*/ 10591 h 10591"/>
                <a:gd name="connsiteX4" fmla="*/ 0 w 10000"/>
                <a:gd name="connsiteY4" fmla="*/ 10000 h 10591"/>
                <a:gd name="connsiteX0" fmla="*/ 0 w 10000"/>
                <a:gd name="connsiteY0" fmla="*/ 10000 h 10591"/>
                <a:gd name="connsiteX1" fmla="*/ 2137 w 10000"/>
                <a:gd name="connsiteY1" fmla="*/ 0 h 10591"/>
                <a:gd name="connsiteX2" fmla="*/ 10000 w 10000"/>
                <a:gd name="connsiteY2" fmla="*/ 0 h 10591"/>
                <a:gd name="connsiteX3" fmla="*/ 8959 w 10000"/>
                <a:gd name="connsiteY3" fmla="*/ 10591 h 10591"/>
                <a:gd name="connsiteX4" fmla="*/ 0 w 10000"/>
                <a:gd name="connsiteY4" fmla="*/ 10000 h 10591"/>
                <a:gd name="connsiteX0" fmla="*/ 0 w 10000"/>
                <a:gd name="connsiteY0" fmla="*/ 10000 h 10440"/>
                <a:gd name="connsiteX1" fmla="*/ 2137 w 10000"/>
                <a:gd name="connsiteY1" fmla="*/ 0 h 10440"/>
                <a:gd name="connsiteX2" fmla="*/ 10000 w 10000"/>
                <a:gd name="connsiteY2" fmla="*/ 0 h 10440"/>
                <a:gd name="connsiteX3" fmla="*/ 9871 w 10000"/>
                <a:gd name="connsiteY3" fmla="*/ 10440 h 10440"/>
                <a:gd name="connsiteX4" fmla="*/ 0 w 10000"/>
                <a:gd name="connsiteY4" fmla="*/ 10000 h 10440"/>
                <a:gd name="connsiteX0" fmla="*/ 0 w 9873"/>
                <a:gd name="connsiteY0" fmla="*/ 10452 h 10892"/>
                <a:gd name="connsiteX1" fmla="*/ 2137 w 9873"/>
                <a:gd name="connsiteY1" fmla="*/ 452 h 10892"/>
                <a:gd name="connsiteX2" fmla="*/ 9873 w 9873"/>
                <a:gd name="connsiteY2" fmla="*/ 0 h 10892"/>
                <a:gd name="connsiteX3" fmla="*/ 9871 w 9873"/>
                <a:gd name="connsiteY3" fmla="*/ 10892 h 10892"/>
                <a:gd name="connsiteX4" fmla="*/ 0 w 9873"/>
                <a:gd name="connsiteY4" fmla="*/ 10452 h 10892"/>
                <a:gd name="connsiteX0" fmla="*/ 0 w 10000"/>
                <a:gd name="connsiteY0" fmla="*/ 9735 h 10139"/>
                <a:gd name="connsiteX1" fmla="*/ 8 w 10000"/>
                <a:gd name="connsiteY1" fmla="*/ 0 h 10139"/>
                <a:gd name="connsiteX2" fmla="*/ 10000 w 10000"/>
                <a:gd name="connsiteY2" fmla="*/ 139 h 10139"/>
                <a:gd name="connsiteX3" fmla="*/ 9998 w 10000"/>
                <a:gd name="connsiteY3" fmla="*/ 10139 h 10139"/>
                <a:gd name="connsiteX4" fmla="*/ 0 w 10000"/>
                <a:gd name="connsiteY4" fmla="*/ 9735 h 10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39">
                  <a:moveTo>
                    <a:pt x="0" y="9735"/>
                  </a:moveTo>
                  <a:cubicBezTo>
                    <a:pt x="3" y="6490"/>
                    <a:pt x="5" y="3245"/>
                    <a:pt x="8" y="0"/>
                  </a:cubicBezTo>
                  <a:lnTo>
                    <a:pt x="10000" y="139"/>
                  </a:lnTo>
                  <a:cubicBezTo>
                    <a:pt x="9999" y="3473"/>
                    <a:pt x="9999" y="6805"/>
                    <a:pt x="9998" y="10139"/>
                  </a:cubicBezTo>
                  <a:lnTo>
                    <a:pt x="0" y="9735"/>
                  </a:lnTo>
                  <a:close/>
                </a:path>
              </a:pathLst>
            </a:cu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solidFill>
                  <a:schemeClr val="tx1"/>
                </a:solidFill>
              </a:endParaRPr>
            </a:p>
          </p:txBody>
        </p:sp>
        <p:sp>
          <p:nvSpPr>
            <p:cNvPr id="71" name="Flowchart: Data 55"/>
            <p:cNvSpPr/>
            <p:nvPr/>
          </p:nvSpPr>
          <p:spPr>
            <a:xfrm>
              <a:off x="8466858" y="1972106"/>
              <a:ext cx="148240" cy="38522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591"/>
                <a:gd name="connsiteX1" fmla="*/ 2000 w 10000"/>
                <a:gd name="connsiteY1" fmla="*/ 0 h 10591"/>
                <a:gd name="connsiteX2" fmla="*/ 10000 w 10000"/>
                <a:gd name="connsiteY2" fmla="*/ 0 h 10591"/>
                <a:gd name="connsiteX3" fmla="*/ 8959 w 10000"/>
                <a:gd name="connsiteY3" fmla="*/ 10591 h 10591"/>
                <a:gd name="connsiteX4" fmla="*/ 0 w 10000"/>
                <a:gd name="connsiteY4" fmla="*/ 10000 h 10591"/>
                <a:gd name="connsiteX0" fmla="*/ 0 w 10000"/>
                <a:gd name="connsiteY0" fmla="*/ 10000 h 10591"/>
                <a:gd name="connsiteX1" fmla="*/ 2137 w 10000"/>
                <a:gd name="connsiteY1" fmla="*/ 0 h 10591"/>
                <a:gd name="connsiteX2" fmla="*/ 10000 w 10000"/>
                <a:gd name="connsiteY2" fmla="*/ 0 h 10591"/>
                <a:gd name="connsiteX3" fmla="*/ 8959 w 10000"/>
                <a:gd name="connsiteY3" fmla="*/ 10591 h 10591"/>
                <a:gd name="connsiteX4" fmla="*/ 0 w 10000"/>
                <a:gd name="connsiteY4" fmla="*/ 10000 h 10591"/>
                <a:gd name="connsiteX0" fmla="*/ 0 w 10000"/>
                <a:gd name="connsiteY0" fmla="*/ 10000 h 10440"/>
                <a:gd name="connsiteX1" fmla="*/ 2137 w 10000"/>
                <a:gd name="connsiteY1" fmla="*/ 0 h 10440"/>
                <a:gd name="connsiteX2" fmla="*/ 10000 w 10000"/>
                <a:gd name="connsiteY2" fmla="*/ 0 h 10440"/>
                <a:gd name="connsiteX3" fmla="*/ 9871 w 10000"/>
                <a:gd name="connsiteY3" fmla="*/ 10440 h 10440"/>
                <a:gd name="connsiteX4" fmla="*/ 0 w 10000"/>
                <a:gd name="connsiteY4" fmla="*/ 10000 h 10440"/>
                <a:gd name="connsiteX0" fmla="*/ 0 w 9873"/>
                <a:gd name="connsiteY0" fmla="*/ 10452 h 10892"/>
                <a:gd name="connsiteX1" fmla="*/ 2137 w 9873"/>
                <a:gd name="connsiteY1" fmla="*/ 452 h 10892"/>
                <a:gd name="connsiteX2" fmla="*/ 9873 w 9873"/>
                <a:gd name="connsiteY2" fmla="*/ 0 h 10892"/>
                <a:gd name="connsiteX3" fmla="*/ 9871 w 9873"/>
                <a:gd name="connsiteY3" fmla="*/ 10892 h 10892"/>
                <a:gd name="connsiteX4" fmla="*/ 0 w 9873"/>
                <a:gd name="connsiteY4" fmla="*/ 10452 h 10892"/>
                <a:gd name="connsiteX0" fmla="*/ 0 w 10000"/>
                <a:gd name="connsiteY0" fmla="*/ 9735 h 10139"/>
                <a:gd name="connsiteX1" fmla="*/ 8 w 10000"/>
                <a:gd name="connsiteY1" fmla="*/ 0 h 10139"/>
                <a:gd name="connsiteX2" fmla="*/ 10000 w 10000"/>
                <a:gd name="connsiteY2" fmla="*/ 139 h 10139"/>
                <a:gd name="connsiteX3" fmla="*/ 9998 w 10000"/>
                <a:gd name="connsiteY3" fmla="*/ 10139 h 10139"/>
                <a:gd name="connsiteX4" fmla="*/ 0 w 10000"/>
                <a:gd name="connsiteY4" fmla="*/ 9735 h 10139"/>
                <a:gd name="connsiteX0" fmla="*/ 8795 w 9993"/>
                <a:gd name="connsiteY0" fmla="*/ 16933 h 16933"/>
                <a:gd name="connsiteX1" fmla="*/ 1 w 9993"/>
                <a:gd name="connsiteY1" fmla="*/ 0 h 16933"/>
                <a:gd name="connsiteX2" fmla="*/ 9993 w 9993"/>
                <a:gd name="connsiteY2" fmla="*/ 139 h 16933"/>
                <a:gd name="connsiteX3" fmla="*/ 9991 w 9993"/>
                <a:gd name="connsiteY3" fmla="*/ 10139 h 16933"/>
                <a:gd name="connsiteX4" fmla="*/ 8795 w 9993"/>
                <a:gd name="connsiteY4" fmla="*/ 16933 h 16933"/>
                <a:gd name="connsiteX0" fmla="*/ 0 w 1199"/>
                <a:gd name="connsiteY0" fmla="*/ 9918 h 9918"/>
                <a:gd name="connsiteX1" fmla="*/ 8 w 1199"/>
                <a:gd name="connsiteY1" fmla="*/ 3678 h 9918"/>
                <a:gd name="connsiteX2" fmla="*/ 1199 w 1199"/>
                <a:gd name="connsiteY2" fmla="*/ 0 h 9918"/>
                <a:gd name="connsiteX3" fmla="*/ 1197 w 1199"/>
                <a:gd name="connsiteY3" fmla="*/ 5906 h 9918"/>
                <a:gd name="connsiteX4" fmla="*/ 0 w 1199"/>
                <a:gd name="connsiteY4" fmla="*/ 9918 h 9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 h="9918">
                  <a:moveTo>
                    <a:pt x="0" y="9918"/>
                  </a:moveTo>
                  <a:cubicBezTo>
                    <a:pt x="3" y="8002"/>
                    <a:pt x="5" y="5594"/>
                    <a:pt x="8" y="3678"/>
                  </a:cubicBezTo>
                  <a:lnTo>
                    <a:pt x="1199" y="0"/>
                  </a:lnTo>
                  <a:cubicBezTo>
                    <a:pt x="1198" y="1969"/>
                    <a:pt x="1198" y="3937"/>
                    <a:pt x="1197" y="5906"/>
                  </a:cubicBezTo>
                  <a:lnTo>
                    <a:pt x="0" y="9918"/>
                  </a:lnTo>
                  <a:close/>
                </a:path>
              </a:pathLst>
            </a:cu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solidFill>
                  <a:schemeClr val="tx1"/>
                </a:solidFill>
              </a:endParaRPr>
            </a:p>
          </p:txBody>
        </p:sp>
      </p:grpSp>
      <p:grpSp>
        <p:nvGrpSpPr>
          <p:cNvPr id="72" name="Group 71"/>
          <p:cNvGrpSpPr/>
          <p:nvPr/>
        </p:nvGrpSpPr>
        <p:grpSpPr>
          <a:xfrm>
            <a:off x="6559451" y="1467700"/>
            <a:ext cx="1051363" cy="300347"/>
            <a:chOff x="7221934" y="1956934"/>
            <a:chExt cx="1401817" cy="400462"/>
          </a:xfrm>
        </p:grpSpPr>
        <p:cxnSp>
          <p:nvCxnSpPr>
            <p:cNvPr id="65" name="Straight Connector 64"/>
            <p:cNvCxnSpPr/>
            <p:nvPr/>
          </p:nvCxnSpPr>
          <p:spPr>
            <a:xfrm flipH="1">
              <a:off x="7221934" y="2103958"/>
              <a:ext cx="2" cy="253438"/>
            </a:xfrm>
            <a:prstGeom prst="line">
              <a:avLst/>
            </a:prstGeom>
            <a:ln>
              <a:headEnd type="stealth"/>
              <a:tailEnd type="stealth"/>
            </a:ln>
          </p:spPr>
          <p:style>
            <a:lnRef idx="1">
              <a:schemeClr val="dk1"/>
            </a:lnRef>
            <a:fillRef idx="0">
              <a:schemeClr val="dk1"/>
            </a:fillRef>
            <a:effectRef idx="0">
              <a:schemeClr val="dk1"/>
            </a:effectRef>
            <a:fontRef idx="minor">
              <a:schemeClr val="tx1"/>
            </a:fontRef>
          </p:style>
        </p:cxnSp>
        <p:sp>
          <p:nvSpPr>
            <p:cNvPr id="73" name="Flowchart: Data 55"/>
            <p:cNvSpPr/>
            <p:nvPr/>
          </p:nvSpPr>
          <p:spPr>
            <a:xfrm>
              <a:off x="7232918" y="1956934"/>
              <a:ext cx="1390833" cy="17071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0000 h 10591"/>
                <a:gd name="connsiteX1" fmla="*/ 2000 w 10000"/>
                <a:gd name="connsiteY1" fmla="*/ 0 h 10591"/>
                <a:gd name="connsiteX2" fmla="*/ 10000 w 10000"/>
                <a:gd name="connsiteY2" fmla="*/ 0 h 10591"/>
                <a:gd name="connsiteX3" fmla="*/ 8959 w 10000"/>
                <a:gd name="connsiteY3" fmla="*/ 10591 h 10591"/>
                <a:gd name="connsiteX4" fmla="*/ 0 w 10000"/>
                <a:gd name="connsiteY4" fmla="*/ 10000 h 10591"/>
                <a:gd name="connsiteX0" fmla="*/ 0 w 10000"/>
                <a:gd name="connsiteY0" fmla="*/ 10000 h 10591"/>
                <a:gd name="connsiteX1" fmla="*/ 2137 w 10000"/>
                <a:gd name="connsiteY1" fmla="*/ 0 h 10591"/>
                <a:gd name="connsiteX2" fmla="*/ 10000 w 10000"/>
                <a:gd name="connsiteY2" fmla="*/ 0 h 10591"/>
                <a:gd name="connsiteX3" fmla="*/ 8959 w 10000"/>
                <a:gd name="connsiteY3" fmla="*/ 10591 h 10591"/>
                <a:gd name="connsiteX4" fmla="*/ 0 w 10000"/>
                <a:gd name="connsiteY4" fmla="*/ 10000 h 10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591">
                  <a:moveTo>
                    <a:pt x="0" y="10000"/>
                  </a:moveTo>
                  <a:lnTo>
                    <a:pt x="2137" y="0"/>
                  </a:lnTo>
                  <a:lnTo>
                    <a:pt x="10000" y="0"/>
                  </a:lnTo>
                  <a:lnTo>
                    <a:pt x="8959" y="10591"/>
                  </a:lnTo>
                  <a:lnTo>
                    <a:pt x="0" y="10000"/>
                  </a:lnTo>
                  <a:close/>
                </a:path>
              </a:pathLst>
            </a:cu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solidFill>
                  <a:schemeClr val="tx1"/>
                </a:solidFill>
              </a:endParaRPr>
            </a:p>
          </p:txBody>
        </p:sp>
      </p:grpSp>
    </p:spTree>
    <p:extLst>
      <p:ext uri="{BB962C8B-B14F-4D97-AF65-F5344CB8AC3E}">
        <p14:creationId xmlns:p14="http://schemas.microsoft.com/office/powerpoint/2010/main" val="256558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22" presetClass="entr" presetSubtype="1" fill="hold" nodeType="withEffect">
                                  <p:stCondLst>
                                    <p:cond delay="1000"/>
                                  </p:stCondLst>
                                  <p:childTnLst>
                                    <p:set>
                                      <p:cBhvr>
                                        <p:cTn id="40" dur="1" fill="hold">
                                          <p:stCondLst>
                                            <p:cond delay="0"/>
                                          </p:stCondLst>
                                        </p:cTn>
                                        <p:tgtEl>
                                          <p:spTgt spid="69"/>
                                        </p:tgtEl>
                                        <p:attrNameLst>
                                          <p:attrName>style.visibility</p:attrName>
                                        </p:attrNameLst>
                                      </p:cBhvr>
                                      <p:to>
                                        <p:strVal val="visible"/>
                                      </p:to>
                                    </p:set>
                                    <p:animEffect transition="in" filter="wipe(up)">
                                      <p:cBhvr>
                                        <p:cTn id="41" dur="1000"/>
                                        <p:tgtEl>
                                          <p:spTgt spid="6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72"/>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69"/>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childTnLst>
                                </p:cTn>
                              </p:par>
                              <p:par>
                                <p:cTn id="62" presetID="1" presetClass="mediacall" presetSubtype="0" fill="hold" nodeType="withEffect">
                                  <p:stCondLst>
                                    <p:cond delay="0"/>
                                  </p:stCondLst>
                                  <p:childTnLst>
                                    <p:cmd type="call" cmd="playFrom(0.0)">
                                      <p:cBhvr>
                                        <p:cTn id="63" dur="11767" fill="hold"/>
                                        <p:tgtEl>
                                          <p:spTgt spid="10"/>
                                        </p:tgtEl>
                                      </p:cBhvr>
                                    </p:cmd>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
                                            <p:txEl>
                                              <p:pRg st="14" end="14"/>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0" repeatCount="indefinite" fill="hold" display="0">
                  <p:stCondLst>
                    <p:cond delay="indefinite"/>
                  </p:stCondLst>
                  <p:endCondLst>
                    <p:cond evt="onNext" delay="0">
                      <p:tgtEl>
                        <p:sldTgt/>
                      </p:tgtEl>
                    </p:cond>
                  </p:endCondLst>
                </p:cTn>
                <p:tgtEl>
                  <p:spTgt spid="10"/>
                </p:tgtEl>
              </p:cMediaNode>
            </p:video>
          </p:childTnLst>
        </p:cTn>
      </p:par>
    </p:tnLst>
    <p:bldLst>
      <p:bldP spid="56" grpId="0" animBg="1"/>
      <p:bldP spid="5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19">
            <a:extLst>
              <a:ext uri="{FF2B5EF4-FFF2-40B4-BE49-F238E27FC236}">
                <a16:creationId xmlns:a16="http://schemas.microsoft.com/office/drawing/2014/main" id="{6017AA5E-57F3-BC43-8DBD-FC967F83DEAB}"/>
              </a:ext>
            </a:extLst>
          </p:cNvPr>
          <p:cNvGraphicFramePr>
            <a:graphicFrameLocks noGrp="1"/>
          </p:cNvGraphicFramePr>
          <p:nvPr>
            <p:ph sz="half" idx="1"/>
            <p:extLst>
              <p:ext uri="{D42A27DB-BD31-4B8C-83A1-F6EECF244321}">
                <p14:modId xmlns:p14="http://schemas.microsoft.com/office/powerpoint/2010/main" val="1283619778"/>
              </p:ext>
            </p:extLst>
          </p:nvPr>
        </p:nvGraphicFramePr>
        <p:xfrm>
          <a:off x="5930896" y="1230629"/>
          <a:ext cx="2986024" cy="2682240"/>
        </p:xfrm>
        <a:graphic>
          <a:graphicData uri="http://schemas.openxmlformats.org/drawingml/2006/table">
            <a:tbl>
              <a:tblPr firstRow="1" bandRow="1">
                <a:tableStyleId>{5C22544A-7EE6-4342-B048-85BDC9FD1C3A}</a:tableStyleId>
              </a:tblPr>
              <a:tblGrid>
                <a:gridCol w="2041398">
                  <a:extLst>
                    <a:ext uri="{9D8B030D-6E8A-4147-A177-3AD203B41FA5}">
                      <a16:colId xmlns:a16="http://schemas.microsoft.com/office/drawing/2014/main" val="702540807"/>
                    </a:ext>
                  </a:extLst>
                </a:gridCol>
                <a:gridCol w="944626">
                  <a:extLst>
                    <a:ext uri="{9D8B030D-6E8A-4147-A177-3AD203B41FA5}">
                      <a16:colId xmlns:a16="http://schemas.microsoft.com/office/drawing/2014/main" val="3644244750"/>
                    </a:ext>
                  </a:extLst>
                </a:gridCol>
              </a:tblGrid>
              <a:tr h="370840">
                <a:tc>
                  <a:txBody>
                    <a:bodyPr/>
                    <a:lstStyle/>
                    <a:p>
                      <a:pPr algn="ctr"/>
                      <a:r>
                        <a:rPr lang="en-US" sz="1200" dirty="0">
                          <a:latin typeface="Arial" panose="020B0604020202020204" pitchFamily="34" charset="0"/>
                          <a:cs typeface="Arial" panose="020B0604020202020204" pitchFamily="34" charset="0"/>
                        </a:rPr>
                        <a:t>Method</a:t>
                      </a:r>
                    </a:p>
                  </a:txBody>
                  <a:tcPr/>
                </a:tc>
                <a:tc>
                  <a:txBody>
                    <a:bodyPr/>
                    <a:lstStyle/>
                    <a:p>
                      <a:pPr algn="ctr"/>
                      <a:r>
                        <a:rPr lang="en-US" sz="1200" dirty="0">
                          <a:latin typeface="Arial" panose="020B0604020202020204" pitchFamily="34" charset="0"/>
                          <a:cs typeface="Arial" panose="020B0604020202020204" pitchFamily="34" charset="0"/>
                        </a:rPr>
                        <a:t>Error (MSE)</a:t>
                      </a:r>
                    </a:p>
                  </a:txBody>
                  <a:tcPr/>
                </a:tc>
                <a:extLst>
                  <a:ext uri="{0D108BD9-81ED-4DB2-BD59-A6C34878D82A}">
                    <a16:rowId xmlns:a16="http://schemas.microsoft.com/office/drawing/2014/main" val="1791784608"/>
                  </a:ext>
                </a:extLst>
              </a:tr>
              <a:tr h="370840">
                <a:tc>
                  <a:txBody>
                    <a:bodyPr/>
                    <a:lstStyle/>
                    <a:p>
                      <a:r>
                        <a:rPr lang="en-US" sz="1200" b="1" dirty="0">
                          <a:solidFill>
                            <a:srgbClr val="FF0000"/>
                          </a:solidFill>
                          <a:latin typeface="Arial" panose="020B0604020202020204" pitchFamily="34" charset="0"/>
                          <a:cs typeface="Arial" panose="020B0604020202020204" pitchFamily="34" charset="0"/>
                        </a:rPr>
                        <a:t>Linear Regression</a:t>
                      </a:r>
                    </a:p>
                  </a:txBody>
                  <a:tcPr/>
                </a:tc>
                <a:tc>
                  <a:txBody>
                    <a:bodyPr/>
                    <a:lstStyle/>
                    <a:p>
                      <a:pPr algn="ctr"/>
                      <a:r>
                        <a:rPr lang="en-US" sz="1200" b="1" dirty="0">
                          <a:solidFill>
                            <a:srgbClr val="FF0000"/>
                          </a:solidFill>
                          <a:latin typeface="Arial" panose="020B0604020202020204" pitchFamily="34" charset="0"/>
                          <a:cs typeface="Arial" panose="020B0604020202020204" pitchFamily="34" charset="0"/>
                        </a:rPr>
                        <a:t>37.23</a:t>
                      </a:r>
                    </a:p>
                  </a:txBody>
                  <a:tcPr/>
                </a:tc>
                <a:extLst>
                  <a:ext uri="{0D108BD9-81ED-4DB2-BD59-A6C34878D82A}">
                    <a16:rowId xmlns:a16="http://schemas.microsoft.com/office/drawing/2014/main" val="1556124648"/>
                  </a:ext>
                </a:extLst>
              </a:tr>
              <a:tr h="370840">
                <a:tc>
                  <a:txBody>
                    <a:bodyPr/>
                    <a:lstStyle/>
                    <a:p>
                      <a:r>
                        <a:rPr lang="en-US" sz="1200" dirty="0">
                          <a:latin typeface="Arial" panose="020B0604020202020204" pitchFamily="34" charset="0"/>
                          <a:cs typeface="Arial" panose="020B0604020202020204" pitchFamily="34" charset="0"/>
                        </a:rPr>
                        <a:t>Gradient Boosted Tree</a:t>
                      </a:r>
                    </a:p>
                  </a:txBody>
                  <a:tcPr/>
                </a:tc>
                <a:tc>
                  <a:txBody>
                    <a:bodyPr/>
                    <a:lstStyle/>
                    <a:p>
                      <a:pPr algn="ctr"/>
                      <a:r>
                        <a:rPr lang="en-US" sz="1200" dirty="0">
                          <a:latin typeface="Arial" panose="020B0604020202020204" pitchFamily="34" charset="0"/>
                          <a:cs typeface="Arial" panose="020B0604020202020204" pitchFamily="34" charset="0"/>
                        </a:rPr>
                        <a:t>27.87</a:t>
                      </a:r>
                    </a:p>
                  </a:txBody>
                  <a:tcPr/>
                </a:tc>
                <a:extLst>
                  <a:ext uri="{0D108BD9-81ED-4DB2-BD59-A6C34878D82A}">
                    <a16:rowId xmlns:a16="http://schemas.microsoft.com/office/drawing/2014/main" val="4180083652"/>
                  </a:ext>
                </a:extLst>
              </a:tr>
              <a:tr h="370840">
                <a:tc>
                  <a:txBody>
                    <a:bodyPr/>
                    <a:lstStyle/>
                    <a:p>
                      <a:r>
                        <a:rPr lang="en-US" sz="1200" dirty="0">
                          <a:latin typeface="Arial" panose="020B0604020202020204" pitchFamily="34" charset="0"/>
                          <a:cs typeface="Arial" panose="020B0604020202020204" pitchFamily="34" charset="0"/>
                        </a:rPr>
                        <a:t>Support Vector Regression</a:t>
                      </a:r>
                    </a:p>
                  </a:txBody>
                  <a:tcPr/>
                </a:tc>
                <a:tc>
                  <a:txBody>
                    <a:bodyPr/>
                    <a:lstStyle/>
                    <a:p>
                      <a:pPr algn="ctr"/>
                      <a:r>
                        <a:rPr lang="en-US" sz="1200" dirty="0">
                          <a:latin typeface="Arial" panose="020B0604020202020204" pitchFamily="34" charset="0"/>
                          <a:cs typeface="Arial" panose="020B0604020202020204" pitchFamily="34" charset="0"/>
                        </a:rPr>
                        <a:t>27.70</a:t>
                      </a:r>
                    </a:p>
                  </a:txBody>
                  <a:tcPr/>
                </a:tc>
                <a:extLst>
                  <a:ext uri="{0D108BD9-81ED-4DB2-BD59-A6C34878D82A}">
                    <a16:rowId xmlns:a16="http://schemas.microsoft.com/office/drawing/2014/main" val="986275076"/>
                  </a:ext>
                </a:extLst>
              </a:tr>
              <a:tr h="370840">
                <a:tc>
                  <a:txBody>
                    <a:bodyPr/>
                    <a:lstStyle/>
                    <a:p>
                      <a:r>
                        <a:rPr lang="en-US" sz="1200" dirty="0">
                          <a:latin typeface="Arial" panose="020B0604020202020204" pitchFamily="34" charset="0"/>
                          <a:cs typeface="Arial" panose="020B0604020202020204" pitchFamily="34" charset="0"/>
                        </a:rPr>
                        <a:t>Unpruned Decision Tree</a:t>
                      </a:r>
                    </a:p>
                  </a:txBody>
                  <a:tcPr/>
                </a:tc>
                <a:tc>
                  <a:txBody>
                    <a:bodyPr/>
                    <a:lstStyle/>
                    <a:p>
                      <a:pPr algn="ctr"/>
                      <a:r>
                        <a:rPr lang="en-US" sz="1200" dirty="0">
                          <a:latin typeface="Arial" panose="020B0604020202020204" pitchFamily="34" charset="0"/>
                          <a:cs typeface="Arial" panose="020B0604020202020204" pitchFamily="34" charset="0"/>
                        </a:rPr>
                        <a:t>26.39</a:t>
                      </a:r>
                    </a:p>
                  </a:txBody>
                  <a:tcPr/>
                </a:tc>
                <a:extLst>
                  <a:ext uri="{0D108BD9-81ED-4DB2-BD59-A6C34878D82A}">
                    <a16:rowId xmlns:a16="http://schemas.microsoft.com/office/drawing/2014/main" val="1946436971"/>
                  </a:ext>
                </a:extLst>
              </a:tr>
              <a:tr h="370840">
                <a:tc>
                  <a:txBody>
                    <a:bodyPr/>
                    <a:lstStyle/>
                    <a:p>
                      <a:r>
                        <a:rPr lang="en-US" sz="1200" dirty="0">
                          <a:latin typeface="Arial" panose="020B0604020202020204" pitchFamily="34" charset="0"/>
                          <a:cs typeface="Arial" panose="020B0604020202020204" pitchFamily="34" charset="0"/>
                        </a:rPr>
                        <a:t>Pruned Decision Tree</a:t>
                      </a:r>
                    </a:p>
                  </a:txBody>
                  <a:tcPr/>
                </a:tc>
                <a:tc>
                  <a:txBody>
                    <a:bodyPr/>
                    <a:lstStyle/>
                    <a:p>
                      <a:pPr algn="ctr"/>
                      <a:r>
                        <a:rPr lang="en-US" sz="1200" dirty="0">
                          <a:latin typeface="Arial" panose="020B0604020202020204" pitchFamily="34" charset="0"/>
                          <a:cs typeface="Arial" panose="020B0604020202020204" pitchFamily="34" charset="0"/>
                        </a:rPr>
                        <a:t>26.35</a:t>
                      </a:r>
                    </a:p>
                  </a:txBody>
                  <a:tcPr/>
                </a:tc>
                <a:extLst>
                  <a:ext uri="{0D108BD9-81ED-4DB2-BD59-A6C34878D82A}">
                    <a16:rowId xmlns:a16="http://schemas.microsoft.com/office/drawing/2014/main" val="3731557558"/>
                  </a:ext>
                </a:extLst>
              </a:tr>
              <a:tr h="370840">
                <a:tc>
                  <a:txBody>
                    <a:bodyPr/>
                    <a:lstStyle/>
                    <a:p>
                      <a:r>
                        <a:rPr lang="en-US" sz="1200" b="1" dirty="0">
                          <a:solidFill>
                            <a:srgbClr val="2A26FF"/>
                          </a:solidFill>
                          <a:latin typeface="Arial" panose="020B0604020202020204" pitchFamily="34" charset="0"/>
                          <a:cs typeface="Arial" panose="020B0604020202020204" pitchFamily="34" charset="0"/>
                        </a:rPr>
                        <a:t>Random Forest</a:t>
                      </a:r>
                    </a:p>
                  </a:txBody>
                  <a:tcPr/>
                </a:tc>
                <a:tc>
                  <a:txBody>
                    <a:bodyPr/>
                    <a:lstStyle/>
                    <a:p>
                      <a:pPr algn="ctr"/>
                      <a:r>
                        <a:rPr lang="en-US" sz="1200" b="1" dirty="0">
                          <a:solidFill>
                            <a:srgbClr val="2A26FF"/>
                          </a:solidFill>
                          <a:latin typeface="Arial" panose="020B0604020202020204" pitchFamily="34" charset="0"/>
                          <a:cs typeface="Arial" panose="020B0604020202020204" pitchFamily="34" charset="0"/>
                        </a:rPr>
                        <a:t>7.19</a:t>
                      </a:r>
                    </a:p>
                  </a:txBody>
                  <a:tcPr/>
                </a:tc>
                <a:extLst>
                  <a:ext uri="{0D108BD9-81ED-4DB2-BD59-A6C34878D82A}">
                    <a16:rowId xmlns:a16="http://schemas.microsoft.com/office/drawing/2014/main" val="3756995093"/>
                  </a:ext>
                </a:extLst>
              </a:tr>
            </a:tbl>
          </a:graphicData>
        </a:graphic>
      </p:graphicFrame>
      <p:pic>
        <p:nvPicPr>
          <p:cNvPr id="23" name="Content Placeholder 22">
            <a:extLst>
              <a:ext uri="{FF2B5EF4-FFF2-40B4-BE49-F238E27FC236}">
                <a16:creationId xmlns:a16="http://schemas.microsoft.com/office/drawing/2014/main" id="{D4B6F6EF-EE95-244F-B5C6-A676AFF0487B}"/>
              </a:ext>
            </a:extLst>
          </p:cNvPr>
          <p:cNvPicPr>
            <a:picLocks noGrp="1" noChangeAspect="1"/>
          </p:cNvPicPr>
          <p:nvPr>
            <p:ph sz="half" idx="2"/>
          </p:nvPr>
        </p:nvPicPr>
        <p:blipFill>
          <a:blip r:embed="rId2">
            <a:lum contrast="-20000"/>
          </a:blip>
          <a:stretch>
            <a:fillRect/>
          </a:stretch>
        </p:blipFill>
        <p:spPr>
          <a:xfrm>
            <a:off x="0" y="718344"/>
            <a:ext cx="5930896" cy="3706811"/>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A75CF29D-FC2B-0F47-B51E-58856469D8A8}"/>
                  </a:ext>
                </a:extLst>
              </p:cNvPr>
              <p:cNvSpPr txBox="1">
                <a:spLocks/>
              </p:cNvSpPr>
              <p:nvPr/>
            </p:nvSpPr>
            <p:spPr>
              <a:xfrm>
                <a:off x="6803571" y="-53293"/>
                <a:ext cx="2340429" cy="64008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2400" dirty="0">
                    <a:solidFill>
                      <a:schemeClr val="bg1"/>
                    </a:solidFill>
                    <a:latin typeface="Arial" panose="020B0604020202020204" pitchFamily="34" charset="0"/>
                    <a:cs typeface="Arial" panose="020B0604020202020204" pitchFamily="34" charset="0"/>
                  </a:rPr>
                  <a:t>Spinal Cord </a:t>
                </a:r>
                <a14:m>
                  <m:oMath xmlns:m="http://schemas.openxmlformats.org/officeDocument/2006/math">
                    <m:sSub>
                      <m:sSubPr>
                        <m:ctrlPr>
                          <a:rPr lang="en-US" sz="2400" b="0" i="1" smtClean="0">
                            <a:solidFill>
                              <a:schemeClr val="bg1"/>
                            </a:solidFill>
                            <a:latin typeface="Cambria Math" panose="02040503050406030204" pitchFamily="18" charset="0"/>
                            <a:cs typeface="Arial" panose="020B0604020202020204" pitchFamily="34" charset="0"/>
                          </a:rPr>
                        </m:ctrlPr>
                      </m:sSubPr>
                      <m:e>
                        <m:r>
                          <a:rPr lang="en-US" sz="2400" b="0" i="1" smtClean="0">
                            <a:solidFill>
                              <a:schemeClr val="bg1"/>
                            </a:solidFill>
                            <a:latin typeface="Cambria Math" panose="02040503050406030204" pitchFamily="18" charset="0"/>
                            <a:cs typeface="Arial" panose="020B0604020202020204" pitchFamily="34" charset="0"/>
                          </a:rPr>
                          <m:t>𝐷</m:t>
                        </m:r>
                      </m:e>
                      <m:sub>
                        <m:r>
                          <a:rPr lang="en-US" sz="2400" b="0" i="1" smtClean="0">
                            <a:solidFill>
                              <a:schemeClr val="bg1"/>
                            </a:solidFill>
                            <a:latin typeface="Cambria Math" panose="02040503050406030204" pitchFamily="18" charset="0"/>
                            <a:cs typeface="Arial" panose="020B0604020202020204" pitchFamily="34" charset="0"/>
                          </a:rPr>
                          <m:t>2</m:t>
                        </m:r>
                      </m:sub>
                    </m:sSub>
                  </m:oMath>
                </a14:m>
                <a:endParaRPr lang="en-US" sz="2400" dirty="0">
                  <a:solidFill>
                    <a:schemeClr val="bg1"/>
                  </a:solidFill>
                  <a:latin typeface="Arial" panose="020B0604020202020204" pitchFamily="34" charset="0"/>
                  <a:cs typeface="Arial" panose="020B0604020202020204" pitchFamily="34" charset="0"/>
                </a:endParaRPr>
              </a:p>
            </p:txBody>
          </p:sp>
        </mc:Choice>
        <mc:Fallback xmlns="">
          <p:sp>
            <p:nvSpPr>
              <p:cNvPr id="7" name="Title 1">
                <a:extLst>
                  <a:ext uri="{FF2B5EF4-FFF2-40B4-BE49-F238E27FC236}">
                    <a16:creationId xmlns:a16="http://schemas.microsoft.com/office/drawing/2014/main" id="{A75CF29D-FC2B-0F47-B51E-58856469D8A8}"/>
                  </a:ext>
                </a:extLst>
              </p:cNvPr>
              <p:cNvSpPr txBox="1">
                <a:spLocks noRot="1" noChangeAspect="1" noMove="1" noResize="1" noEditPoints="1" noAdjustHandles="1" noChangeArrowheads="1" noChangeShapeType="1" noTextEdit="1"/>
              </p:cNvSpPr>
              <p:nvPr/>
            </p:nvSpPr>
            <p:spPr>
              <a:xfrm>
                <a:off x="6803571" y="-53293"/>
                <a:ext cx="2340429" cy="640080"/>
              </a:xfrm>
              <a:prstGeom prst="rect">
                <a:avLst/>
              </a:prstGeom>
              <a:blipFill>
                <a:blip r:embed="rId3"/>
                <a:stretch>
                  <a:fillRect b="-4000"/>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EDF39596-D045-CF43-83C3-7D96A9131127}"/>
              </a:ext>
            </a:extLst>
          </p:cNvPr>
          <p:cNvSpPr txBox="1"/>
          <p:nvPr/>
        </p:nvSpPr>
        <p:spPr>
          <a:xfrm>
            <a:off x="0" y="4536618"/>
            <a:ext cx="43781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All model hyperparameters were tuned using cross-validation </a:t>
            </a:r>
          </a:p>
        </p:txBody>
      </p:sp>
    </p:spTree>
    <p:extLst>
      <p:ext uri="{BB962C8B-B14F-4D97-AF65-F5344CB8AC3E}">
        <p14:creationId xmlns:p14="http://schemas.microsoft.com/office/powerpoint/2010/main" val="3418076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Content Placeholder 19">
            <a:extLst>
              <a:ext uri="{FF2B5EF4-FFF2-40B4-BE49-F238E27FC236}">
                <a16:creationId xmlns:a16="http://schemas.microsoft.com/office/drawing/2014/main" id="{6017AA5E-57F3-BC43-8DBD-FC967F83DEAB}"/>
              </a:ext>
            </a:extLst>
          </p:cNvPr>
          <p:cNvGraphicFramePr>
            <a:graphicFrameLocks noGrp="1"/>
          </p:cNvGraphicFramePr>
          <p:nvPr>
            <p:ph sz="half" idx="1"/>
            <p:extLst>
              <p:ext uri="{D42A27DB-BD31-4B8C-83A1-F6EECF244321}">
                <p14:modId xmlns:p14="http://schemas.microsoft.com/office/powerpoint/2010/main" val="817910499"/>
              </p:ext>
            </p:extLst>
          </p:nvPr>
        </p:nvGraphicFramePr>
        <p:xfrm>
          <a:off x="5925311" y="1230630"/>
          <a:ext cx="2986024" cy="2682240"/>
        </p:xfrm>
        <a:graphic>
          <a:graphicData uri="http://schemas.openxmlformats.org/drawingml/2006/table">
            <a:tbl>
              <a:tblPr firstRow="1" bandRow="1">
                <a:tableStyleId>{5C22544A-7EE6-4342-B048-85BDC9FD1C3A}</a:tableStyleId>
              </a:tblPr>
              <a:tblGrid>
                <a:gridCol w="2041398">
                  <a:extLst>
                    <a:ext uri="{9D8B030D-6E8A-4147-A177-3AD203B41FA5}">
                      <a16:colId xmlns:a16="http://schemas.microsoft.com/office/drawing/2014/main" val="702540807"/>
                    </a:ext>
                  </a:extLst>
                </a:gridCol>
                <a:gridCol w="944626">
                  <a:extLst>
                    <a:ext uri="{9D8B030D-6E8A-4147-A177-3AD203B41FA5}">
                      <a16:colId xmlns:a16="http://schemas.microsoft.com/office/drawing/2014/main" val="3644244750"/>
                    </a:ext>
                  </a:extLst>
                </a:gridCol>
              </a:tblGrid>
              <a:tr h="370840">
                <a:tc>
                  <a:txBody>
                    <a:bodyPr/>
                    <a:lstStyle/>
                    <a:p>
                      <a:pPr algn="ctr"/>
                      <a:r>
                        <a:rPr lang="en-US" sz="1200" dirty="0">
                          <a:latin typeface="Arial" panose="020B0604020202020204" pitchFamily="34" charset="0"/>
                          <a:cs typeface="Arial" panose="020B0604020202020204" pitchFamily="34" charset="0"/>
                        </a:rPr>
                        <a:t>Method</a:t>
                      </a:r>
                    </a:p>
                  </a:txBody>
                  <a:tcPr/>
                </a:tc>
                <a:tc>
                  <a:txBody>
                    <a:bodyPr/>
                    <a:lstStyle/>
                    <a:p>
                      <a:pPr algn="ctr"/>
                      <a:r>
                        <a:rPr lang="en-US" sz="1200" dirty="0">
                          <a:latin typeface="Arial" panose="020B0604020202020204" pitchFamily="34" charset="0"/>
                          <a:cs typeface="Arial" panose="020B0604020202020204" pitchFamily="34" charset="0"/>
                        </a:rPr>
                        <a:t>Error (MSE)</a:t>
                      </a:r>
                    </a:p>
                  </a:txBody>
                  <a:tcPr/>
                </a:tc>
                <a:extLst>
                  <a:ext uri="{0D108BD9-81ED-4DB2-BD59-A6C34878D82A}">
                    <a16:rowId xmlns:a16="http://schemas.microsoft.com/office/drawing/2014/main" val="1791784608"/>
                  </a:ext>
                </a:extLst>
              </a:tr>
              <a:tr h="370840">
                <a:tc>
                  <a:txBody>
                    <a:bodyPr/>
                    <a:lstStyle/>
                    <a:p>
                      <a:r>
                        <a:rPr lang="en-US" sz="1200" dirty="0">
                          <a:latin typeface="Arial" panose="020B0604020202020204" pitchFamily="34" charset="0"/>
                          <a:cs typeface="Arial" panose="020B0604020202020204" pitchFamily="34" charset="0"/>
                        </a:rPr>
                        <a:t>Unpruned Decision Tree</a:t>
                      </a:r>
                    </a:p>
                  </a:txBody>
                  <a:tcPr/>
                </a:tc>
                <a:tc>
                  <a:txBody>
                    <a:bodyPr/>
                    <a:lstStyle/>
                    <a:p>
                      <a:pPr algn="ctr"/>
                      <a:r>
                        <a:rPr lang="en-US" sz="1200" dirty="0">
                          <a:latin typeface="Arial" panose="020B0604020202020204" pitchFamily="34" charset="0"/>
                          <a:cs typeface="Arial" panose="020B0604020202020204" pitchFamily="34" charset="0"/>
                        </a:rPr>
                        <a:t>81.69</a:t>
                      </a:r>
                    </a:p>
                  </a:txBody>
                  <a:tcPr/>
                </a:tc>
                <a:extLst>
                  <a:ext uri="{0D108BD9-81ED-4DB2-BD59-A6C34878D82A}">
                    <a16:rowId xmlns:a16="http://schemas.microsoft.com/office/drawing/2014/main" val="1556124648"/>
                  </a:ext>
                </a:extLst>
              </a:tr>
              <a:tr h="370840">
                <a:tc>
                  <a:txBody>
                    <a:bodyPr/>
                    <a:lstStyle/>
                    <a:p>
                      <a:r>
                        <a:rPr lang="en-US" sz="1200" dirty="0">
                          <a:latin typeface="Arial" panose="020B0604020202020204" pitchFamily="34" charset="0"/>
                          <a:cs typeface="Arial" panose="020B0604020202020204" pitchFamily="34" charset="0"/>
                        </a:rPr>
                        <a:t>Gradient Boosted Tree</a:t>
                      </a:r>
                    </a:p>
                  </a:txBody>
                  <a:tcPr/>
                </a:tc>
                <a:tc>
                  <a:txBody>
                    <a:bodyPr/>
                    <a:lstStyle/>
                    <a:p>
                      <a:pPr algn="ctr"/>
                      <a:r>
                        <a:rPr lang="en-US" sz="1200" dirty="0">
                          <a:latin typeface="Arial" panose="020B0604020202020204" pitchFamily="34" charset="0"/>
                          <a:cs typeface="Arial" panose="020B0604020202020204" pitchFamily="34" charset="0"/>
                        </a:rPr>
                        <a:t>80.98</a:t>
                      </a:r>
                    </a:p>
                  </a:txBody>
                  <a:tcPr/>
                </a:tc>
                <a:extLst>
                  <a:ext uri="{0D108BD9-81ED-4DB2-BD59-A6C34878D82A}">
                    <a16:rowId xmlns:a16="http://schemas.microsoft.com/office/drawing/2014/main" val="4180083652"/>
                  </a:ext>
                </a:extLst>
              </a:tr>
              <a:tr h="370840">
                <a:tc>
                  <a:txBody>
                    <a:bodyPr/>
                    <a:lstStyle/>
                    <a:p>
                      <a:r>
                        <a:rPr lang="en-US" sz="1200" dirty="0">
                          <a:latin typeface="Arial" panose="020B0604020202020204" pitchFamily="34" charset="0"/>
                          <a:cs typeface="Arial" panose="020B0604020202020204" pitchFamily="34" charset="0"/>
                        </a:rPr>
                        <a:t>Pruned Decision Tree</a:t>
                      </a:r>
                    </a:p>
                  </a:txBody>
                  <a:tcPr/>
                </a:tc>
                <a:tc>
                  <a:txBody>
                    <a:bodyPr/>
                    <a:lstStyle/>
                    <a:p>
                      <a:pPr algn="ctr"/>
                      <a:r>
                        <a:rPr lang="en-US" sz="1200" dirty="0">
                          <a:latin typeface="Arial" panose="020B0604020202020204" pitchFamily="34" charset="0"/>
                          <a:cs typeface="Arial" panose="020B0604020202020204" pitchFamily="34" charset="0"/>
                        </a:rPr>
                        <a:t>75.73</a:t>
                      </a:r>
                    </a:p>
                  </a:txBody>
                  <a:tcPr/>
                </a:tc>
                <a:extLst>
                  <a:ext uri="{0D108BD9-81ED-4DB2-BD59-A6C34878D82A}">
                    <a16:rowId xmlns:a16="http://schemas.microsoft.com/office/drawing/2014/main" val="986275076"/>
                  </a:ext>
                </a:extLst>
              </a:tr>
              <a:tr h="370840">
                <a:tc>
                  <a:txBody>
                    <a:bodyPr/>
                    <a:lstStyle/>
                    <a:p>
                      <a:r>
                        <a:rPr lang="en-US" sz="1200" dirty="0">
                          <a:latin typeface="Arial" panose="020B0604020202020204" pitchFamily="34" charset="0"/>
                          <a:cs typeface="Arial" panose="020B0604020202020204" pitchFamily="34" charset="0"/>
                        </a:rPr>
                        <a:t>Support Vector Regression</a:t>
                      </a:r>
                    </a:p>
                  </a:txBody>
                  <a:tcPr/>
                </a:tc>
                <a:tc>
                  <a:txBody>
                    <a:bodyPr/>
                    <a:lstStyle/>
                    <a:p>
                      <a:pPr algn="ctr"/>
                      <a:r>
                        <a:rPr lang="en-US" sz="1200" dirty="0">
                          <a:latin typeface="Arial" panose="020B0604020202020204" pitchFamily="34" charset="0"/>
                          <a:cs typeface="Arial" panose="020B0604020202020204" pitchFamily="34" charset="0"/>
                        </a:rPr>
                        <a:t>60.13</a:t>
                      </a:r>
                    </a:p>
                  </a:txBody>
                  <a:tcPr/>
                </a:tc>
                <a:extLst>
                  <a:ext uri="{0D108BD9-81ED-4DB2-BD59-A6C34878D82A}">
                    <a16:rowId xmlns:a16="http://schemas.microsoft.com/office/drawing/2014/main" val="1946436971"/>
                  </a:ext>
                </a:extLst>
              </a:tr>
              <a:tr h="370840">
                <a:tc>
                  <a:txBody>
                    <a:bodyPr/>
                    <a:lstStyle/>
                    <a:p>
                      <a:r>
                        <a:rPr lang="en-US" sz="1200" b="1" dirty="0">
                          <a:solidFill>
                            <a:srgbClr val="FF0000"/>
                          </a:solidFill>
                          <a:latin typeface="Arial" panose="020B0604020202020204" pitchFamily="34" charset="0"/>
                          <a:cs typeface="Arial" panose="020B0604020202020204" pitchFamily="34" charset="0"/>
                        </a:rPr>
                        <a:t>Linear Regression</a:t>
                      </a:r>
                    </a:p>
                  </a:txBody>
                  <a:tcPr/>
                </a:tc>
                <a:tc>
                  <a:txBody>
                    <a:bodyPr/>
                    <a:lstStyle/>
                    <a:p>
                      <a:pPr algn="ctr"/>
                      <a:r>
                        <a:rPr lang="en-US" sz="1200" b="1" dirty="0">
                          <a:solidFill>
                            <a:srgbClr val="FF0000"/>
                          </a:solidFill>
                          <a:latin typeface="Arial" panose="020B0604020202020204" pitchFamily="34" charset="0"/>
                          <a:cs typeface="Arial" panose="020B0604020202020204" pitchFamily="34" charset="0"/>
                        </a:rPr>
                        <a:t>56.24</a:t>
                      </a:r>
                    </a:p>
                  </a:txBody>
                  <a:tcPr/>
                </a:tc>
                <a:extLst>
                  <a:ext uri="{0D108BD9-81ED-4DB2-BD59-A6C34878D82A}">
                    <a16:rowId xmlns:a16="http://schemas.microsoft.com/office/drawing/2014/main" val="3731557558"/>
                  </a:ext>
                </a:extLst>
              </a:tr>
              <a:tr h="370840">
                <a:tc>
                  <a:txBody>
                    <a:bodyPr/>
                    <a:lstStyle/>
                    <a:p>
                      <a:r>
                        <a:rPr lang="en-US" sz="1200" b="1" dirty="0">
                          <a:solidFill>
                            <a:srgbClr val="2A26FF"/>
                          </a:solidFill>
                          <a:latin typeface="Arial" panose="020B0604020202020204" pitchFamily="34" charset="0"/>
                          <a:cs typeface="Arial" panose="020B0604020202020204" pitchFamily="34" charset="0"/>
                        </a:rPr>
                        <a:t>Random Forest</a:t>
                      </a:r>
                    </a:p>
                  </a:txBody>
                  <a:tcPr/>
                </a:tc>
                <a:tc>
                  <a:txBody>
                    <a:bodyPr/>
                    <a:lstStyle/>
                    <a:p>
                      <a:pPr algn="ctr"/>
                      <a:r>
                        <a:rPr lang="en-US" sz="1200" b="1" dirty="0">
                          <a:solidFill>
                            <a:srgbClr val="2A26FF"/>
                          </a:solidFill>
                          <a:latin typeface="Arial" panose="020B0604020202020204" pitchFamily="34" charset="0"/>
                          <a:cs typeface="Arial" panose="020B0604020202020204" pitchFamily="34" charset="0"/>
                        </a:rPr>
                        <a:t>17.76</a:t>
                      </a:r>
                    </a:p>
                  </a:txBody>
                  <a:tcPr/>
                </a:tc>
                <a:extLst>
                  <a:ext uri="{0D108BD9-81ED-4DB2-BD59-A6C34878D82A}">
                    <a16:rowId xmlns:a16="http://schemas.microsoft.com/office/drawing/2014/main" val="3756995093"/>
                  </a:ext>
                </a:extLst>
              </a:tr>
            </a:tbl>
          </a:graphicData>
        </a:graphic>
      </p:graphicFrame>
      <p:pic>
        <p:nvPicPr>
          <p:cNvPr id="6" name="Content Placeholder 5">
            <a:extLst>
              <a:ext uri="{FF2B5EF4-FFF2-40B4-BE49-F238E27FC236}">
                <a16:creationId xmlns:a16="http://schemas.microsoft.com/office/drawing/2014/main" id="{8556558F-61CA-C340-A1C8-686FC9248B1F}"/>
              </a:ext>
            </a:extLst>
          </p:cNvPr>
          <p:cNvPicPr>
            <a:picLocks noGrp="1" noChangeAspect="1"/>
          </p:cNvPicPr>
          <p:nvPr>
            <p:ph sz="half" idx="2"/>
          </p:nvPr>
        </p:nvPicPr>
        <p:blipFill>
          <a:blip r:embed="rId2">
            <a:lum contrast="-20000"/>
          </a:blip>
          <a:stretch>
            <a:fillRect/>
          </a:stretch>
        </p:blipFill>
        <p:spPr>
          <a:xfrm>
            <a:off x="0" y="720090"/>
            <a:ext cx="5925311" cy="3703320"/>
          </a:xfrm>
          <a:prstGeom prst="rect">
            <a:avLst/>
          </a:prstGeom>
        </p:spPr>
      </p:pic>
      <mc:AlternateContent xmlns:mc="http://schemas.openxmlformats.org/markup-compatibility/2006" xmlns:a14="http://schemas.microsoft.com/office/drawing/2010/main">
        <mc:Choice Requires="a14">
          <p:sp>
            <p:nvSpPr>
              <p:cNvPr id="5" name="Title 1">
                <a:extLst>
                  <a:ext uri="{FF2B5EF4-FFF2-40B4-BE49-F238E27FC236}">
                    <a16:creationId xmlns:a16="http://schemas.microsoft.com/office/drawing/2014/main" id="{407E7B59-1643-D146-9B40-059645CE3BBF}"/>
                  </a:ext>
                </a:extLst>
              </p:cNvPr>
              <p:cNvSpPr txBox="1">
                <a:spLocks/>
              </p:cNvSpPr>
              <p:nvPr/>
            </p:nvSpPr>
            <p:spPr>
              <a:xfrm>
                <a:off x="6803571" y="-53293"/>
                <a:ext cx="2340429" cy="64008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2400" dirty="0">
                    <a:solidFill>
                      <a:schemeClr val="bg1"/>
                    </a:solidFill>
                    <a:latin typeface="Arial" panose="020B0604020202020204" pitchFamily="34" charset="0"/>
                    <a:cs typeface="Arial" panose="020B0604020202020204" pitchFamily="34" charset="0"/>
                  </a:rPr>
                  <a:t>Brainstem </a:t>
                </a:r>
                <a14:m>
                  <m:oMath xmlns:m="http://schemas.openxmlformats.org/officeDocument/2006/math">
                    <m:sSub>
                      <m:sSubPr>
                        <m:ctrlPr>
                          <a:rPr lang="en-US" sz="2400" b="0" i="1" smtClean="0">
                            <a:solidFill>
                              <a:schemeClr val="bg1"/>
                            </a:solidFill>
                            <a:latin typeface="Cambria Math" panose="02040503050406030204" pitchFamily="18" charset="0"/>
                            <a:cs typeface="Arial" panose="020B0604020202020204" pitchFamily="34" charset="0"/>
                          </a:rPr>
                        </m:ctrlPr>
                      </m:sSubPr>
                      <m:e>
                        <m:r>
                          <a:rPr lang="en-US" sz="2400" b="0" i="1" smtClean="0">
                            <a:solidFill>
                              <a:schemeClr val="bg1"/>
                            </a:solidFill>
                            <a:latin typeface="Cambria Math" panose="02040503050406030204" pitchFamily="18" charset="0"/>
                            <a:cs typeface="Arial" panose="020B0604020202020204" pitchFamily="34" charset="0"/>
                          </a:rPr>
                          <m:t>𝐷</m:t>
                        </m:r>
                      </m:e>
                      <m:sub>
                        <m:r>
                          <a:rPr lang="en-US" sz="2400" b="0" i="1" smtClean="0">
                            <a:solidFill>
                              <a:schemeClr val="bg1"/>
                            </a:solidFill>
                            <a:latin typeface="Cambria Math" panose="02040503050406030204" pitchFamily="18" charset="0"/>
                            <a:cs typeface="Arial" panose="020B0604020202020204" pitchFamily="34" charset="0"/>
                          </a:rPr>
                          <m:t>2</m:t>
                        </m:r>
                      </m:sub>
                    </m:sSub>
                  </m:oMath>
                </a14:m>
                <a:endParaRPr lang="en-US" sz="2400" dirty="0">
                  <a:solidFill>
                    <a:schemeClr val="bg1"/>
                  </a:solidFill>
                  <a:latin typeface="Arial" panose="020B0604020202020204" pitchFamily="34" charset="0"/>
                  <a:cs typeface="Arial" panose="020B0604020202020204" pitchFamily="34" charset="0"/>
                </a:endParaRPr>
              </a:p>
            </p:txBody>
          </p:sp>
        </mc:Choice>
        <mc:Fallback xmlns="">
          <p:sp>
            <p:nvSpPr>
              <p:cNvPr id="5" name="Title 1">
                <a:extLst>
                  <a:ext uri="{FF2B5EF4-FFF2-40B4-BE49-F238E27FC236}">
                    <a16:creationId xmlns:a16="http://schemas.microsoft.com/office/drawing/2014/main" id="{407E7B59-1643-D146-9B40-059645CE3BBF}"/>
                  </a:ext>
                </a:extLst>
              </p:cNvPr>
              <p:cNvSpPr txBox="1">
                <a:spLocks noRot="1" noChangeAspect="1" noMove="1" noResize="1" noEditPoints="1" noAdjustHandles="1" noChangeArrowheads="1" noChangeShapeType="1" noTextEdit="1"/>
              </p:cNvSpPr>
              <p:nvPr/>
            </p:nvSpPr>
            <p:spPr>
              <a:xfrm>
                <a:off x="6803571" y="-53293"/>
                <a:ext cx="2340429" cy="640080"/>
              </a:xfrm>
              <a:prstGeom prst="rect">
                <a:avLst/>
              </a:prstGeom>
              <a:blipFill>
                <a:blip r:embed="rId3"/>
                <a:stretch>
                  <a:fillRect b="-4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E669B5E-458E-F44B-B96D-78EFFACE541B}"/>
              </a:ext>
            </a:extLst>
          </p:cNvPr>
          <p:cNvSpPr txBox="1"/>
          <p:nvPr/>
        </p:nvSpPr>
        <p:spPr>
          <a:xfrm>
            <a:off x="0" y="4536618"/>
            <a:ext cx="437812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All model hyperparameters were tuned using cross-validation </a:t>
            </a:r>
          </a:p>
        </p:txBody>
      </p:sp>
    </p:spTree>
    <p:extLst>
      <p:ext uri="{BB962C8B-B14F-4D97-AF65-F5344CB8AC3E}">
        <p14:creationId xmlns:p14="http://schemas.microsoft.com/office/powerpoint/2010/main" val="303260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Content Placeholder 21">
            <a:extLst>
              <a:ext uri="{FF2B5EF4-FFF2-40B4-BE49-F238E27FC236}">
                <a16:creationId xmlns:a16="http://schemas.microsoft.com/office/drawing/2014/main" id="{CA2427B9-C10A-7743-B112-8E8AF5CBE83D}"/>
              </a:ext>
            </a:extLst>
          </p:cNvPr>
          <p:cNvPicPr>
            <a:picLocks noGrp="1" noChangeAspect="1"/>
          </p:cNvPicPr>
          <p:nvPr>
            <p:ph sz="half" idx="1"/>
          </p:nvPr>
        </p:nvPicPr>
        <p:blipFill>
          <a:blip r:embed="rId2">
            <a:lum contrast="-20000"/>
          </a:blip>
          <a:stretch>
            <a:fillRect/>
          </a:stretch>
        </p:blipFill>
        <p:spPr>
          <a:xfrm>
            <a:off x="87086" y="1448253"/>
            <a:ext cx="4427764" cy="2767353"/>
          </a:xfrm>
          <a:prstGeom prst="rect">
            <a:avLst/>
          </a:prstGeom>
        </p:spPr>
      </p:pic>
      <p:pic>
        <p:nvPicPr>
          <p:cNvPr id="21" name="Content Placeholder 20">
            <a:extLst>
              <a:ext uri="{FF2B5EF4-FFF2-40B4-BE49-F238E27FC236}">
                <a16:creationId xmlns:a16="http://schemas.microsoft.com/office/drawing/2014/main" id="{D59D6F10-5F6D-1449-A0CE-469ACD294B23}"/>
              </a:ext>
            </a:extLst>
          </p:cNvPr>
          <p:cNvPicPr>
            <a:picLocks noGrp="1" noChangeAspect="1"/>
          </p:cNvPicPr>
          <p:nvPr>
            <p:ph sz="half" idx="2"/>
          </p:nvPr>
        </p:nvPicPr>
        <p:blipFill>
          <a:blip r:embed="rId3">
            <a:lum contrast="-20000"/>
          </a:blip>
          <a:stretch>
            <a:fillRect/>
          </a:stretch>
        </p:blipFill>
        <p:spPr>
          <a:xfrm>
            <a:off x="4629150" y="1448253"/>
            <a:ext cx="4427764" cy="2767353"/>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9671806-4B0D-CF4C-A50F-BC27719CF802}"/>
                  </a:ext>
                </a:extLst>
              </p:cNvPr>
              <p:cNvSpPr txBox="1"/>
              <p:nvPr/>
            </p:nvSpPr>
            <p:spPr>
              <a:xfrm>
                <a:off x="1925072" y="1158042"/>
                <a:ext cx="1240019"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Spinal Cord </a:t>
                </a:r>
                <a14:m>
                  <m:oMath xmlns:m="http://schemas.openxmlformats.org/officeDocument/2006/math">
                    <m:sSub>
                      <m:sSubPr>
                        <m:ctrlPr>
                          <a:rPr lang="en-US" sz="1200" i="1" dirty="0">
                            <a:latin typeface="Cambria Math" panose="02040503050406030204" pitchFamily="18" charset="0"/>
                          </a:rPr>
                        </m:ctrlPr>
                      </m:sSubPr>
                      <m:e>
                        <m:r>
                          <a:rPr lang="en-US" sz="1200" i="1" dirty="0">
                            <a:latin typeface="Cambria Math" panose="02040503050406030204" pitchFamily="18" charset="0"/>
                          </a:rPr>
                          <m:t>𝐷</m:t>
                        </m:r>
                      </m:e>
                      <m:sub>
                        <m:r>
                          <a:rPr lang="en-US" sz="1200" i="1" dirty="0">
                            <a:latin typeface="Cambria Math" panose="02040503050406030204" pitchFamily="18" charset="0"/>
                          </a:rPr>
                          <m:t>2</m:t>
                        </m:r>
                      </m:sub>
                    </m:sSub>
                  </m:oMath>
                </a14:m>
                <a:r>
                  <a:rPr lang="en-US" sz="1200" dirty="0">
                    <a:latin typeface="Arial" panose="020B0604020202020204" pitchFamily="34" charset="0"/>
                    <a:cs typeface="Arial" panose="020B0604020202020204" pitchFamily="34" charset="0"/>
                  </a:rPr>
                  <a:t> </a:t>
                </a:r>
              </a:p>
            </p:txBody>
          </p:sp>
        </mc:Choice>
        <mc:Fallback xmlns="">
          <p:sp>
            <p:nvSpPr>
              <p:cNvPr id="23" name="TextBox 22">
                <a:extLst>
                  <a:ext uri="{FF2B5EF4-FFF2-40B4-BE49-F238E27FC236}">
                    <a16:creationId xmlns:a16="http://schemas.microsoft.com/office/drawing/2014/main" id="{C9671806-4B0D-CF4C-A50F-BC27719CF802}"/>
                  </a:ext>
                </a:extLst>
              </p:cNvPr>
              <p:cNvSpPr txBox="1">
                <a:spLocks noRot="1" noChangeAspect="1" noMove="1" noResize="1" noEditPoints="1" noAdjustHandles="1" noChangeArrowheads="1" noChangeShapeType="1" noTextEdit="1"/>
              </p:cNvSpPr>
              <p:nvPr/>
            </p:nvSpPr>
            <p:spPr>
              <a:xfrm>
                <a:off x="1925072" y="1158042"/>
                <a:ext cx="1240019" cy="276999"/>
              </a:xfrm>
              <a:prstGeom prst="rect">
                <a:avLst/>
              </a:prstGeom>
              <a:blipFill>
                <a:blip r:embed="rId4"/>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2A72608-9578-9449-ABC2-05E20FD4AF5A}"/>
                  </a:ext>
                </a:extLst>
              </p:cNvPr>
              <p:cNvSpPr txBox="1"/>
              <p:nvPr/>
            </p:nvSpPr>
            <p:spPr>
              <a:xfrm>
                <a:off x="6473050" y="1158042"/>
                <a:ext cx="1131015"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Brainstem </a:t>
                </a:r>
                <a14:m>
                  <m:oMath xmlns:m="http://schemas.openxmlformats.org/officeDocument/2006/math">
                    <m:sSub>
                      <m:sSubPr>
                        <m:ctrlPr>
                          <a:rPr lang="en-US" sz="1200" i="1" dirty="0">
                            <a:latin typeface="Cambria Math" panose="02040503050406030204" pitchFamily="18" charset="0"/>
                          </a:rPr>
                        </m:ctrlPr>
                      </m:sSubPr>
                      <m:e>
                        <m:r>
                          <a:rPr lang="en-US" sz="1200" i="1" dirty="0">
                            <a:latin typeface="Cambria Math" panose="02040503050406030204" pitchFamily="18" charset="0"/>
                          </a:rPr>
                          <m:t>𝐷</m:t>
                        </m:r>
                      </m:e>
                      <m:sub>
                        <m:r>
                          <a:rPr lang="en-US" sz="1200" i="1" dirty="0">
                            <a:latin typeface="Cambria Math" panose="02040503050406030204" pitchFamily="18" charset="0"/>
                          </a:rPr>
                          <m:t>2</m:t>
                        </m:r>
                      </m:sub>
                    </m:sSub>
                  </m:oMath>
                </a14:m>
                <a:r>
                  <a:rPr lang="en-US" sz="1200" dirty="0">
                    <a:latin typeface="Arial" panose="020B0604020202020204" pitchFamily="34" charset="0"/>
                    <a:cs typeface="Arial" panose="020B0604020202020204" pitchFamily="34" charset="0"/>
                  </a:rPr>
                  <a:t> </a:t>
                </a:r>
              </a:p>
            </p:txBody>
          </p:sp>
        </mc:Choice>
        <mc:Fallback xmlns="">
          <p:sp>
            <p:nvSpPr>
              <p:cNvPr id="25" name="TextBox 24">
                <a:extLst>
                  <a:ext uri="{FF2B5EF4-FFF2-40B4-BE49-F238E27FC236}">
                    <a16:creationId xmlns:a16="http://schemas.microsoft.com/office/drawing/2014/main" id="{52A72608-9578-9449-ABC2-05E20FD4AF5A}"/>
                  </a:ext>
                </a:extLst>
              </p:cNvPr>
              <p:cNvSpPr txBox="1">
                <a:spLocks noRot="1" noChangeAspect="1" noMove="1" noResize="1" noEditPoints="1" noAdjustHandles="1" noChangeArrowheads="1" noChangeShapeType="1" noTextEdit="1"/>
              </p:cNvSpPr>
              <p:nvPr/>
            </p:nvSpPr>
            <p:spPr>
              <a:xfrm>
                <a:off x="6473050" y="1158042"/>
                <a:ext cx="1131015" cy="276999"/>
              </a:xfrm>
              <a:prstGeom prst="rect">
                <a:avLst/>
              </a:prstGeom>
              <a:blipFill>
                <a:blip r:embed="rId5"/>
                <a:stretch>
                  <a:fillRect b="-17391"/>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5F998697-9321-7F43-91D8-BEB09500B8EA}"/>
              </a:ext>
            </a:extLst>
          </p:cNvPr>
          <p:cNvSpPr txBox="1">
            <a:spLocks/>
          </p:cNvSpPr>
          <p:nvPr/>
        </p:nvSpPr>
        <p:spPr>
          <a:xfrm>
            <a:off x="4321744" y="-53293"/>
            <a:ext cx="4822258" cy="640080"/>
          </a:xfrm>
          <a:prstGeom prst="rect">
            <a:avLst/>
          </a:prstGeom>
        </p:spPr>
        <p:txBody>
          <a:bodyPr vert="horz" lIns="91440" tIns="45720" rIns="91440" bIns="45720" rtlCol="0" anchor="ctr">
            <a:normAutofit fontScale="92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2400" dirty="0">
                <a:solidFill>
                  <a:schemeClr val="bg1"/>
                </a:solidFill>
                <a:latin typeface="Arial" panose="020B0604020202020204" pitchFamily="34" charset="0"/>
                <a:cs typeface="Arial" panose="020B0604020202020204" pitchFamily="34" charset="0"/>
              </a:rPr>
              <a:t>Random Forest: Variable Importance</a:t>
            </a:r>
          </a:p>
        </p:txBody>
      </p:sp>
      <p:sp>
        <p:nvSpPr>
          <p:cNvPr id="2" name="TextBox 1">
            <a:extLst>
              <a:ext uri="{FF2B5EF4-FFF2-40B4-BE49-F238E27FC236}">
                <a16:creationId xmlns:a16="http://schemas.microsoft.com/office/drawing/2014/main" id="{1B59B3EC-D16C-F64B-A0E8-C65B67002C46}"/>
              </a:ext>
            </a:extLst>
          </p:cNvPr>
          <p:cNvSpPr txBox="1"/>
          <p:nvPr/>
        </p:nvSpPr>
        <p:spPr>
          <a:xfrm>
            <a:off x="471638" y="735937"/>
            <a:ext cx="310854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Relative importance of variables in models.</a:t>
            </a:r>
          </a:p>
        </p:txBody>
      </p:sp>
    </p:spTree>
    <p:extLst>
      <p:ext uri="{BB962C8B-B14F-4D97-AF65-F5344CB8AC3E}">
        <p14:creationId xmlns:p14="http://schemas.microsoft.com/office/powerpoint/2010/main" val="628657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Cloud Computing">
            <a:extLst>
              <a:ext uri="{FF2B5EF4-FFF2-40B4-BE49-F238E27FC236}">
                <a16:creationId xmlns:a16="http://schemas.microsoft.com/office/drawing/2014/main" id="{98C03D60-B1E5-41EE-8E62-76E65D5C85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01796" y="0"/>
            <a:ext cx="520752" cy="520752"/>
          </a:xfrm>
          <a:prstGeom prst="rect">
            <a:avLst/>
          </a:prstGeom>
        </p:spPr>
      </p:pic>
      <p:pic>
        <p:nvPicPr>
          <p:cNvPr id="5" name="Picture 4">
            <a:extLst>
              <a:ext uri="{FF2B5EF4-FFF2-40B4-BE49-F238E27FC236}">
                <a16:creationId xmlns:a16="http://schemas.microsoft.com/office/drawing/2014/main" id="{03BC2601-13E6-E64D-A418-4E79850D0B5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l="3069" t="3234" r="3234" b="7404"/>
          <a:stretch/>
        </p:blipFill>
        <p:spPr>
          <a:xfrm>
            <a:off x="378405" y="989852"/>
            <a:ext cx="4442062" cy="2834640"/>
          </a:xfrm>
          <a:prstGeom prst="rect">
            <a:avLst/>
          </a:prstGeom>
        </p:spPr>
      </p:pic>
      <p:pic>
        <p:nvPicPr>
          <p:cNvPr id="8" name="Picture 7">
            <a:extLst>
              <a:ext uri="{FF2B5EF4-FFF2-40B4-BE49-F238E27FC236}">
                <a16:creationId xmlns:a16="http://schemas.microsoft.com/office/drawing/2014/main" id="{C03A9797-C5EC-F64F-8FDA-FEB0686F4E2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40000"/>
                    </a14:imgEffect>
                  </a14:imgLayer>
                </a14:imgProps>
              </a:ext>
            </a:extLst>
          </a:blip>
          <a:srcRect l="4407" t="4215" r="4215" b="8362"/>
          <a:stretch/>
        </p:blipFill>
        <p:spPr>
          <a:xfrm>
            <a:off x="4942407" y="989852"/>
            <a:ext cx="3823188" cy="2834640"/>
          </a:xfrm>
          <a:prstGeom prst="rect">
            <a:avLst/>
          </a:prstGeom>
        </p:spPr>
      </p:pic>
      <p:sp>
        <p:nvSpPr>
          <p:cNvPr id="3" name="TextBox 2">
            <a:extLst>
              <a:ext uri="{FF2B5EF4-FFF2-40B4-BE49-F238E27FC236}">
                <a16:creationId xmlns:a16="http://schemas.microsoft.com/office/drawing/2014/main" id="{7A6FE2B1-4677-5346-A61B-E6387F0C892D}"/>
              </a:ext>
            </a:extLst>
          </p:cNvPr>
          <p:cNvSpPr txBox="1"/>
          <p:nvPr/>
        </p:nvSpPr>
        <p:spPr>
          <a:xfrm>
            <a:off x="0" y="4512703"/>
            <a:ext cx="9022060" cy="276999"/>
          </a:xfrm>
          <a:prstGeom prst="rect">
            <a:avLst/>
          </a:prstGeom>
          <a:noFill/>
        </p:spPr>
        <p:txBody>
          <a:bodyPr wrap="square" rtlCol="0">
            <a:spAutoFit/>
          </a:bodyPr>
          <a:lstStyle/>
          <a:p>
            <a:r>
              <a:rPr lang="en-US" sz="1200" dirty="0" err="1"/>
              <a:t>Cutright</a:t>
            </a:r>
            <a:r>
              <a:rPr lang="en-US" sz="1200" dirty="0"/>
              <a:t>, et. al (2018). DVH Analytics: A DVH database for clinicians and researchers. </a:t>
            </a:r>
            <a:r>
              <a:rPr lang="en-US" sz="1200" i="1" dirty="0"/>
              <a:t>Journal of Applied Clinical Medical Physics</a:t>
            </a:r>
            <a:r>
              <a:rPr lang="en-US" sz="1200" dirty="0"/>
              <a:t>, </a:t>
            </a:r>
            <a:r>
              <a:rPr lang="en-US" sz="1200" i="1" dirty="0"/>
              <a:t>19</a:t>
            </a:r>
            <a:r>
              <a:rPr lang="en-US" sz="1200" dirty="0"/>
              <a:t>(5), 413-427.</a:t>
            </a:r>
          </a:p>
        </p:txBody>
      </p:sp>
      <p:sp>
        <p:nvSpPr>
          <p:cNvPr id="10" name="Title 1">
            <a:extLst>
              <a:ext uri="{FF2B5EF4-FFF2-40B4-BE49-F238E27FC236}">
                <a16:creationId xmlns:a16="http://schemas.microsoft.com/office/drawing/2014/main" id="{E44779C7-9D3D-6A41-B65F-A2FF3825A6F4}"/>
              </a:ext>
            </a:extLst>
          </p:cNvPr>
          <p:cNvSpPr txBox="1">
            <a:spLocks/>
          </p:cNvSpPr>
          <p:nvPr/>
        </p:nvSpPr>
        <p:spPr>
          <a:xfrm>
            <a:off x="5562172" y="-31835"/>
            <a:ext cx="2809796" cy="64008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1600" b="1" dirty="0">
                <a:solidFill>
                  <a:schemeClr val="bg1"/>
                </a:solidFill>
                <a:latin typeface="Arial" panose="020B0604020202020204" pitchFamily="34" charset="0"/>
                <a:cs typeface="Arial" panose="020B0604020202020204" pitchFamily="34" charset="0"/>
              </a:rPr>
              <a:t>Software: DVH Analytics</a:t>
            </a:r>
          </a:p>
        </p:txBody>
      </p:sp>
      <p:sp>
        <p:nvSpPr>
          <p:cNvPr id="2" name="TextBox 1">
            <a:extLst>
              <a:ext uri="{FF2B5EF4-FFF2-40B4-BE49-F238E27FC236}">
                <a16:creationId xmlns:a16="http://schemas.microsoft.com/office/drawing/2014/main" id="{A8DBC38D-8DA4-DA46-94E1-46D00A6E7878}"/>
              </a:ext>
            </a:extLst>
          </p:cNvPr>
          <p:cNvSpPr txBox="1"/>
          <p:nvPr/>
        </p:nvSpPr>
        <p:spPr>
          <a:xfrm>
            <a:off x="0" y="711048"/>
            <a:ext cx="9144000" cy="276999"/>
          </a:xfrm>
          <a:prstGeom prst="rect">
            <a:avLst/>
          </a:prstGeom>
          <a:noFill/>
        </p:spPr>
        <p:txBody>
          <a:bodyPr wrap="square" rtlCol="0">
            <a:spAutoFit/>
          </a:bodyPr>
          <a:lstStyle/>
          <a:p>
            <a:pPr algn="ctr"/>
            <a:r>
              <a:rPr lang="en-US" sz="1200" i="1" dirty="0">
                <a:latin typeface="Arial" panose="020B0604020202020204" pitchFamily="34" charset="0"/>
                <a:cs typeface="Arial" panose="020B0604020202020204" pitchFamily="34" charset="0"/>
              </a:rPr>
              <a:t>An open-source database application for machine learning and statistical modeling of DICOM-RT data. </a:t>
            </a:r>
          </a:p>
        </p:txBody>
      </p:sp>
      <p:sp>
        <p:nvSpPr>
          <p:cNvPr id="6" name="TextBox 5">
            <a:extLst>
              <a:ext uri="{FF2B5EF4-FFF2-40B4-BE49-F238E27FC236}">
                <a16:creationId xmlns:a16="http://schemas.microsoft.com/office/drawing/2014/main" id="{BAFADAE7-F02C-CD45-AAAD-C30E388210FC}"/>
              </a:ext>
            </a:extLst>
          </p:cNvPr>
          <p:cNvSpPr txBox="1"/>
          <p:nvPr/>
        </p:nvSpPr>
        <p:spPr>
          <a:xfrm>
            <a:off x="2863784" y="4030098"/>
            <a:ext cx="3294492"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Available on GitHub at www.dvhanalytics.com</a:t>
            </a:r>
          </a:p>
        </p:txBody>
      </p:sp>
    </p:spTree>
    <p:extLst>
      <p:ext uri="{BB962C8B-B14F-4D97-AF65-F5344CB8AC3E}">
        <p14:creationId xmlns:p14="http://schemas.microsoft.com/office/powerpoint/2010/main" val="3223647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D64A-6806-2D46-B3E6-8ADC7753EF6D}"/>
              </a:ext>
            </a:extLst>
          </p:cNvPr>
          <p:cNvSpPr>
            <a:spLocks noGrp="1"/>
          </p:cNvSpPr>
          <p:nvPr>
            <p:ph type="title"/>
          </p:nvPr>
        </p:nvSpPr>
        <p:spPr>
          <a:xfrm>
            <a:off x="4650058" y="1705"/>
            <a:ext cx="4438143" cy="589940"/>
          </a:xfrm>
        </p:spPr>
        <p:txBody>
          <a:bodyPr>
            <a:normAutofit/>
          </a:bodyPr>
          <a:lstStyle/>
          <a:p>
            <a:r>
              <a:rPr lang="en-US" sz="2800" dirty="0">
                <a:solidFill>
                  <a:schemeClr val="bg1"/>
                </a:solidFill>
              </a:rPr>
              <a:t>Cancer Prediction Case-Study</a:t>
            </a:r>
          </a:p>
        </p:txBody>
      </p:sp>
      <p:sp>
        <p:nvSpPr>
          <p:cNvPr id="5" name="Content Placeholder 4">
            <a:extLst>
              <a:ext uri="{FF2B5EF4-FFF2-40B4-BE49-F238E27FC236}">
                <a16:creationId xmlns:a16="http://schemas.microsoft.com/office/drawing/2014/main" id="{4EC85F2B-8C50-2748-B724-C806A89E7528}"/>
              </a:ext>
            </a:extLst>
          </p:cNvPr>
          <p:cNvSpPr>
            <a:spLocks noGrp="1"/>
          </p:cNvSpPr>
          <p:nvPr>
            <p:ph idx="1"/>
          </p:nvPr>
        </p:nvSpPr>
        <p:spPr>
          <a:xfrm>
            <a:off x="55798" y="591644"/>
            <a:ext cx="7750056" cy="4257423"/>
          </a:xfrm>
        </p:spPr>
        <p:txBody>
          <a:bodyPr>
            <a:normAutofit/>
          </a:bodyPr>
          <a:lstStyle/>
          <a:p>
            <a:pPr marL="0" indent="0">
              <a:lnSpc>
                <a:spcPct val="100000"/>
              </a:lnSpc>
              <a:spcBef>
                <a:spcPts val="500"/>
              </a:spcBef>
              <a:spcAft>
                <a:spcPts val="500"/>
              </a:spcAft>
              <a:buNone/>
            </a:pPr>
            <a:r>
              <a:rPr lang="en-US" sz="1100" b="1" dirty="0"/>
              <a:t>Background: </a:t>
            </a:r>
            <a:r>
              <a:rPr lang="en-US" sz="1100" dirty="0"/>
              <a:t>Accurate Diagnosis of Breast Cancer is of prime importance. Fine Needle Aspiration test or "FNA”, which has been used for several years in Europe, is a simple, inexpensive, noninvasive and accurate technique for detecting breast cancer. Expending the suitable features of the Fine Needle Aspiration results is the most important diagnostic problem in early stages of breast cancer</a:t>
            </a:r>
            <a:r>
              <a:rPr lang="en-US" sz="1100" baseline="30000" dirty="0"/>
              <a:t>1</a:t>
            </a:r>
            <a:r>
              <a:rPr lang="en-US" sz="1100" dirty="0"/>
              <a:t>.</a:t>
            </a:r>
          </a:p>
          <a:p>
            <a:pPr marL="0" indent="0">
              <a:lnSpc>
                <a:spcPct val="100000"/>
              </a:lnSpc>
              <a:spcBef>
                <a:spcPts val="500"/>
              </a:spcBef>
              <a:spcAft>
                <a:spcPts val="500"/>
              </a:spcAft>
              <a:buNone/>
            </a:pPr>
            <a:r>
              <a:rPr lang="en-US" sz="1100" b="1" dirty="0"/>
              <a:t>Data Set Information:</a:t>
            </a:r>
            <a:r>
              <a:rPr lang="en-US" sz="1100" dirty="0"/>
              <a:t> Features are computed from a digitized image of a fine needle aspirate (FNA) of a breast mass for breast cancer patients. They describe characteristics of the cell nuclei present in the image. </a:t>
            </a:r>
          </a:p>
          <a:p>
            <a:pPr marL="0" indent="0">
              <a:lnSpc>
                <a:spcPct val="100000"/>
              </a:lnSpc>
              <a:spcBef>
                <a:spcPts val="500"/>
              </a:spcBef>
              <a:spcAft>
                <a:spcPts val="500"/>
              </a:spcAft>
              <a:buNone/>
            </a:pPr>
            <a:r>
              <a:rPr lang="en-US" sz="1100" b="1" dirty="0"/>
              <a:t>Attribute Information: </a:t>
            </a:r>
            <a:r>
              <a:rPr lang="en-US" sz="1100" dirty="0"/>
              <a:t>1) Patient ID number; 2) Diagnosis (M = malignant, B = benign); 3-32) Ten real-valued features are computed for each cell nucleus: </a:t>
            </a:r>
          </a:p>
          <a:p>
            <a:pPr marL="0" indent="0">
              <a:lnSpc>
                <a:spcPct val="100000"/>
              </a:lnSpc>
              <a:spcBef>
                <a:spcPts val="500"/>
              </a:spcBef>
              <a:spcAft>
                <a:spcPts val="500"/>
              </a:spcAft>
              <a:buNone/>
            </a:pPr>
            <a:r>
              <a:rPr lang="en-US" sz="1100" dirty="0"/>
              <a:t>a) radius (mean of distances from center to points on the perimeter); b) texture (standard deviation of gray-scale values); c) perimeter; d) area; e) smoothness (local variation in radius lengths)  </a:t>
            </a:r>
          </a:p>
          <a:p>
            <a:pPr marL="0" indent="0">
              <a:lnSpc>
                <a:spcPct val="100000"/>
              </a:lnSpc>
              <a:spcBef>
                <a:spcPts val="500"/>
              </a:spcBef>
              <a:spcAft>
                <a:spcPts val="500"/>
              </a:spcAft>
              <a:buNone/>
            </a:pPr>
            <a:r>
              <a:rPr lang="en-US" sz="1100" dirty="0"/>
              <a:t>f) compactness (perimeter^2 / area - 1.0); g) concavity (severity of concave portions of the contour); h) concave points (number of concave portions of the contour); </a:t>
            </a:r>
            <a:r>
              <a:rPr lang="en-US" sz="1100" dirty="0" err="1"/>
              <a:t>i</a:t>
            </a:r>
            <a:r>
              <a:rPr lang="en-US" sz="1100" dirty="0"/>
              <a:t>) symmetry; </a:t>
            </a:r>
          </a:p>
          <a:p>
            <a:pPr marL="0" indent="0">
              <a:lnSpc>
                <a:spcPct val="100000"/>
              </a:lnSpc>
              <a:spcBef>
                <a:spcPts val="500"/>
              </a:spcBef>
              <a:spcAft>
                <a:spcPts val="500"/>
              </a:spcAft>
              <a:buNone/>
            </a:pPr>
            <a:r>
              <a:rPr lang="en-US" sz="1100" dirty="0"/>
              <a:t>j) fractal dimension ("coastline approximation" - 1). All feature values are recoded with four significant digits.</a:t>
            </a:r>
          </a:p>
          <a:p>
            <a:pPr marL="0" indent="0">
              <a:lnSpc>
                <a:spcPct val="100000"/>
              </a:lnSpc>
              <a:spcBef>
                <a:spcPts val="500"/>
              </a:spcBef>
              <a:spcAft>
                <a:spcPts val="500"/>
              </a:spcAft>
              <a:buNone/>
            </a:pPr>
            <a:r>
              <a:rPr lang="en-US" sz="1100" dirty="0"/>
              <a:t>The mean, standard error and "worst" or largest (mean of the three largest values) of these features were computed for each image, resulting in 30 features. For instance, column 3 is Mean Radius, column 13 is Radius SE, column 23 is Worst Radius.</a:t>
            </a:r>
          </a:p>
          <a:p>
            <a:pPr marL="0" indent="0">
              <a:lnSpc>
                <a:spcPct val="100000"/>
              </a:lnSpc>
              <a:spcBef>
                <a:spcPts val="500"/>
              </a:spcBef>
              <a:spcAft>
                <a:spcPts val="500"/>
              </a:spcAft>
              <a:buNone/>
            </a:pPr>
            <a:r>
              <a:rPr lang="en-US" sz="1100" u="sng" dirty="0"/>
              <a:t>Class distribution</a:t>
            </a:r>
            <a:r>
              <a:rPr lang="en-US" sz="1100" dirty="0"/>
              <a:t>: 357 benign, 212 malignant.</a:t>
            </a:r>
          </a:p>
          <a:p>
            <a:pPr marL="0" indent="0">
              <a:lnSpc>
                <a:spcPct val="100000"/>
              </a:lnSpc>
              <a:spcBef>
                <a:spcPts val="500"/>
              </a:spcBef>
              <a:spcAft>
                <a:spcPts val="500"/>
              </a:spcAft>
              <a:buNone/>
            </a:pPr>
            <a:r>
              <a:rPr lang="en-US" sz="1100" b="1" u="sng" dirty="0"/>
              <a:t>Task:</a:t>
            </a:r>
            <a:r>
              <a:rPr lang="en-US" sz="1100" dirty="0"/>
              <a:t> free to </a:t>
            </a:r>
            <a:r>
              <a:rPr lang="en-US" sz="1100" i="1" dirty="0"/>
              <a:t>use any predictive modeling algorithm</a:t>
            </a:r>
            <a:r>
              <a:rPr lang="en-US" sz="1100" dirty="0"/>
              <a:t>. Separate the data into training set and testing set and try to identify the best suited model for predicting the class (B or M) of the patient. Additionally, find important features from the data with respect to </a:t>
            </a:r>
            <a:r>
              <a:rPr lang="en-US" sz="1100" dirty="0" err="1"/>
              <a:t>explainability</a:t>
            </a:r>
            <a:r>
              <a:rPr lang="en-US" sz="1100" dirty="0"/>
              <a:t> and predictive power. Discuss the tradeoffs of different methods you tried.</a:t>
            </a:r>
          </a:p>
        </p:txBody>
      </p:sp>
      <p:sp>
        <p:nvSpPr>
          <p:cNvPr id="14" name="Rectangle 13">
            <a:extLst>
              <a:ext uri="{FF2B5EF4-FFF2-40B4-BE49-F238E27FC236}">
                <a16:creationId xmlns:a16="http://schemas.microsoft.com/office/drawing/2014/main" id="{B1E97815-1B9C-DD42-A1FF-76EF353EE5E7}"/>
              </a:ext>
            </a:extLst>
          </p:cNvPr>
          <p:cNvSpPr/>
          <p:nvPr/>
        </p:nvSpPr>
        <p:spPr>
          <a:xfrm>
            <a:off x="3055434" y="4645372"/>
            <a:ext cx="6188927" cy="276999"/>
          </a:xfrm>
          <a:prstGeom prst="rect">
            <a:avLst/>
          </a:prstGeom>
        </p:spPr>
        <p:txBody>
          <a:bodyPr wrap="square">
            <a:spAutoFit/>
          </a:bodyPr>
          <a:lstStyle/>
          <a:p>
            <a:r>
              <a:rPr lang="en-US" sz="1200" baseline="30000" dirty="0">
                <a:solidFill>
                  <a:srgbClr val="000000"/>
                </a:solidFill>
                <a:latin typeface="Calibri" panose="020F0502020204030204" pitchFamily="34" charset="0"/>
                <a:ea typeface="Calibri" panose="020F0502020204030204" pitchFamily="34" charset="0"/>
                <a:cs typeface="Times New Roman" panose="02020603050405020304" pitchFamily="18" charset="0"/>
              </a:rPr>
              <a:t>1. Introduction of a New Diagnostic Method for Breast Cancer Based on Fine Needle Aspiration (FNA) Test Data and Combining Intelligent Systems</a:t>
            </a:r>
            <a:r>
              <a:rPr lang="en-US" sz="1200" baseline="30000" dirty="0">
                <a:latin typeface="Calibri" panose="020F0502020204030204" pitchFamily="34" charset="0"/>
                <a:ea typeface="Calibri" panose="020F0502020204030204" pitchFamily="34" charset="0"/>
                <a:cs typeface="Times New Roman" panose="02020603050405020304" pitchFamily="18" charset="0"/>
              </a:rPr>
              <a:t> </a:t>
            </a:r>
            <a:endParaRPr lang="en-US" sz="1200" dirty="0"/>
          </a:p>
        </p:txBody>
      </p:sp>
      <p:grpSp>
        <p:nvGrpSpPr>
          <p:cNvPr id="15" name="Group 14">
            <a:extLst>
              <a:ext uri="{FF2B5EF4-FFF2-40B4-BE49-F238E27FC236}">
                <a16:creationId xmlns:a16="http://schemas.microsoft.com/office/drawing/2014/main" id="{1407D977-17C4-A54B-962A-9E024E7C9B2B}"/>
              </a:ext>
            </a:extLst>
          </p:cNvPr>
          <p:cNvGrpSpPr/>
          <p:nvPr/>
        </p:nvGrpSpPr>
        <p:grpSpPr>
          <a:xfrm>
            <a:off x="7805854" y="865590"/>
            <a:ext cx="1308099" cy="3505837"/>
            <a:chOff x="0" y="0"/>
            <a:chExt cx="1308458" cy="3505933"/>
          </a:xfrm>
        </p:grpSpPr>
        <p:pic>
          <p:nvPicPr>
            <p:cNvPr id="16" name="Picture 15" descr="A picture containing holding, water, phone, flying&#10;&#10;Description automatically generated">
              <a:extLst>
                <a:ext uri="{FF2B5EF4-FFF2-40B4-BE49-F238E27FC236}">
                  <a16:creationId xmlns:a16="http://schemas.microsoft.com/office/drawing/2014/main" id="{4904E4D7-FBD3-5B49-BFA5-6DD4587241DB}"/>
                </a:ext>
              </a:extLst>
            </p:cNvPr>
            <p:cNvPicPr>
              <a:picLocks noChangeAspect="1"/>
            </p:cNvPicPr>
            <p:nvPr/>
          </p:nvPicPr>
          <p:blipFill>
            <a:blip r:embed="rId2"/>
            <a:stretch>
              <a:fillRect/>
            </a:stretch>
          </p:blipFill>
          <p:spPr>
            <a:xfrm>
              <a:off x="0" y="2704563"/>
              <a:ext cx="1282700" cy="801370"/>
            </a:xfrm>
            <a:prstGeom prst="rect">
              <a:avLst/>
            </a:prstGeom>
          </p:spPr>
        </p:pic>
        <p:pic>
          <p:nvPicPr>
            <p:cNvPr id="17" name="Picture 16" descr="A picture containing large, flying, blue, water&#10;&#10;Description automatically generated">
              <a:extLst>
                <a:ext uri="{FF2B5EF4-FFF2-40B4-BE49-F238E27FC236}">
                  <a16:creationId xmlns:a16="http://schemas.microsoft.com/office/drawing/2014/main" id="{11094068-6785-124F-AA01-419BE77CE6B7}"/>
                </a:ext>
              </a:extLst>
            </p:cNvPr>
            <p:cNvPicPr>
              <a:picLocks noChangeAspect="1"/>
            </p:cNvPicPr>
            <p:nvPr/>
          </p:nvPicPr>
          <p:blipFill>
            <a:blip r:embed="rId3"/>
            <a:stretch>
              <a:fillRect/>
            </a:stretch>
          </p:blipFill>
          <p:spPr>
            <a:xfrm>
              <a:off x="12879" y="1828800"/>
              <a:ext cx="1282700" cy="801370"/>
            </a:xfrm>
            <a:prstGeom prst="rect">
              <a:avLst/>
            </a:prstGeom>
          </p:spPr>
        </p:pic>
        <p:pic>
          <p:nvPicPr>
            <p:cNvPr id="18" name="Picture 17" descr="A picture containing reptile, turtle, large, table&#10;&#10;Description automatically generated">
              <a:extLst>
                <a:ext uri="{FF2B5EF4-FFF2-40B4-BE49-F238E27FC236}">
                  <a16:creationId xmlns:a16="http://schemas.microsoft.com/office/drawing/2014/main" id="{DE451461-2EC5-294B-9105-4585EFA486A7}"/>
                </a:ext>
              </a:extLst>
            </p:cNvPr>
            <p:cNvPicPr>
              <a:picLocks noChangeAspect="1"/>
            </p:cNvPicPr>
            <p:nvPr/>
          </p:nvPicPr>
          <p:blipFill>
            <a:blip r:embed="rId4"/>
            <a:stretch>
              <a:fillRect/>
            </a:stretch>
          </p:blipFill>
          <p:spPr>
            <a:xfrm>
              <a:off x="25758" y="0"/>
              <a:ext cx="1282700" cy="801370"/>
            </a:xfrm>
            <a:prstGeom prst="rect">
              <a:avLst/>
            </a:prstGeom>
          </p:spPr>
        </p:pic>
        <p:pic>
          <p:nvPicPr>
            <p:cNvPr id="19" name="Picture 18" descr="A picture containing monitor, large, screen, water&#10;&#10;Description automatically generated">
              <a:extLst>
                <a:ext uri="{FF2B5EF4-FFF2-40B4-BE49-F238E27FC236}">
                  <a16:creationId xmlns:a16="http://schemas.microsoft.com/office/drawing/2014/main" id="{197CED3B-8602-8D4B-8206-1A071F5BDEF3}"/>
                </a:ext>
              </a:extLst>
            </p:cNvPr>
            <p:cNvPicPr>
              <a:picLocks noChangeAspect="1"/>
            </p:cNvPicPr>
            <p:nvPr/>
          </p:nvPicPr>
          <p:blipFill>
            <a:blip r:embed="rId5"/>
            <a:stretch>
              <a:fillRect/>
            </a:stretch>
          </p:blipFill>
          <p:spPr>
            <a:xfrm>
              <a:off x="25758" y="927279"/>
              <a:ext cx="1282700" cy="801370"/>
            </a:xfrm>
            <a:prstGeom prst="rect">
              <a:avLst/>
            </a:prstGeom>
          </p:spPr>
        </p:pic>
      </p:grpSp>
    </p:spTree>
    <p:extLst>
      <p:ext uri="{BB962C8B-B14F-4D97-AF65-F5344CB8AC3E}">
        <p14:creationId xmlns:p14="http://schemas.microsoft.com/office/powerpoint/2010/main" val="464516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0443A8-9DF5-D74E-9B65-2853FB349CB8}"/>
              </a:ext>
            </a:extLst>
          </p:cNvPr>
          <p:cNvSpPr>
            <a:spLocks noGrp="1"/>
          </p:cNvSpPr>
          <p:nvPr>
            <p:ph type="sldNum" sz="quarter" idx="12"/>
          </p:nvPr>
        </p:nvSpPr>
        <p:spPr/>
        <p:txBody>
          <a:bodyPr/>
          <a:lstStyle/>
          <a:p>
            <a:fld id="{6DA4E1FE-AD17-44C4-A0A3-18CBA5F64022}" type="slidenum">
              <a:rPr lang="en-US" smtClean="0">
                <a:latin typeface="Times New Roman" panose="02020603050405020304" pitchFamily="18" charset="0"/>
                <a:cs typeface="Times New Roman" panose="02020603050405020304" pitchFamily="18" charset="0"/>
              </a:rPr>
              <a:pPr/>
              <a:t>2</a:t>
            </a:fld>
            <a:endParaRPr lang="en-US">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D578034-570F-CA42-8409-6F8828F893A3}"/>
              </a:ext>
            </a:extLst>
          </p:cNvPr>
          <p:cNvSpPr txBox="1"/>
          <p:nvPr/>
        </p:nvSpPr>
        <p:spPr>
          <a:xfrm>
            <a:off x="1143000" y="100856"/>
            <a:ext cx="6858000" cy="369332"/>
          </a:xfrm>
          <a:prstGeom prst="rect">
            <a:avLst/>
          </a:prstGeom>
          <a:solidFill>
            <a:srgbClr val="022243"/>
          </a:solid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Cancer</a:t>
            </a:r>
            <a:endParaRPr lang="en-US" b="1" dirty="0">
              <a:solidFill>
                <a:schemeClr val="bg1"/>
              </a:solidFill>
            </a:endParaRPr>
          </a:p>
        </p:txBody>
      </p:sp>
      <p:sp>
        <p:nvSpPr>
          <p:cNvPr id="11" name="Content Placeholder 2">
            <a:extLst>
              <a:ext uri="{FF2B5EF4-FFF2-40B4-BE49-F238E27FC236}">
                <a16:creationId xmlns:a16="http://schemas.microsoft.com/office/drawing/2014/main" id="{86AFB91B-F768-3B4A-957A-4E7260126A32}"/>
              </a:ext>
            </a:extLst>
          </p:cNvPr>
          <p:cNvSpPr>
            <a:spLocks noGrp="1"/>
          </p:cNvSpPr>
          <p:nvPr>
            <p:ph sz="half" idx="1"/>
          </p:nvPr>
        </p:nvSpPr>
        <p:spPr>
          <a:xfrm>
            <a:off x="431802" y="848638"/>
            <a:ext cx="6503475" cy="4192469"/>
          </a:xfrm>
        </p:spPr>
        <p:txBody>
          <a:bodyPr>
            <a:noAutofit/>
          </a:bodyPr>
          <a:lstStyle/>
          <a:p>
            <a:pPr marL="0" indent="0">
              <a:lnSpc>
                <a:spcPct val="100000"/>
              </a:lnSpc>
              <a:spcBef>
                <a:spcPts val="0"/>
              </a:spcBef>
              <a:buNone/>
            </a:pPr>
            <a:r>
              <a:rPr lang="en-US" sz="1600" u="sng" dirty="0">
                <a:latin typeface="+mj-lt"/>
              </a:rPr>
              <a:t>This year:</a:t>
            </a:r>
          </a:p>
          <a:p>
            <a:pPr>
              <a:lnSpc>
                <a:spcPct val="100000"/>
              </a:lnSpc>
              <a:spcBef>
                <a:spcPts val="0"/>
              </a:spcBef>
            </a:pPr>
            <a:r>
              <a:rPr lang="en-US" sz="1600" dirty="0">
                <a:latin typeface="+mj-lt"/>
              </a:rPr>
              <a:t>1.7 million new cases of cancer expected</a:t>
            </a:r>
          </a:p>
          <a:p>
            <a:pPr>
              <a:lnSpc>
                <a:spcPct val="100000"/>
              </a:lnSpc>
              <a:spcBef>
                <a:spcPts val="0"/>
              </a:spcBef>
            </a:pPr>
            <a:r>
              <a:rPr lang="en-US" sz="1600" dirty="0">
                <a:latin typeface="+mj-lt"/>
              </a:rPr>
              <a:t>Almost 610,000 cases are expected to die</a:t>
            </a:r>
          </a:p>
          <a:p>
            <a:pPr>
              <a:lnSpc>
                <a:spcPct val="100000"/>
              </a:lnSpc>
              <a:spcBef>
                <a:spcPts val="0"/>
              </a:spcBef>
            </a:pPr>
            <a:endParaRPr lang="en-US" sz="1600" baseline="30000" dirty="0">
              <a:latin typeface="+mj-lt"/>
            </a:endParaRPr>
          </a:p>
          <a:p>
            <a:pPr>
              <a:lnSpc>
                <a:spcPct val="100000"/>
              </a:lnSpc>
              <a:spcBef>
                <a:spcPts val="0"/>
              </a:spcBef>
            </a:pPr>
            <a:endParaRPr lang="en-US" sz="1600" baseline="30000" dirty="0">
              <a:latin typeface="+mj-lt"/>
            </a:endParaRPr>
          </a:p>
          <a:p>
            <a:pPr marL="0" indent="0">
              <a:lnSpc>
                <a:spcPct val="100000"/>
              </a:lnSpc>
              <a:spcBef>
                <a:spcPts val="0"/>
              </a:spcBef>
              <a:buNone/>
            </a:pPr>
            <a:r>
              <a:rPr lang="en-US" sz="1600" u="sng" dirty="0">
                <a:latin typeface="+mj-lt"/>
              </a:rPr>
              <a:t>Recent trends</a:t>
            </a:r>
            <a:r>
              <a:rPr lang="en-US" sz="1600" dirty="0">
                <a:latin typeface="+mj-lt"/>
              </a:rPr>
              <a:t>:</a:t>
            </a:r>
          </a:p>
          <a:p>
            <a:pPr>
              <a:lnSpc>
                <a:spcPct val="100000"/>
              </a:lnSpc>
              <a:spcBef>
                <a:spcPts val="0"/>
              </a:spcBef>
            </a:pPr>
            <a:r>
              <a:rPr lang="en-US" sz="1600" dirty="0">
                <a:latin typeface="+mj-lt"/>
              </a:rPr>
              <a:t>Last 10 years: Survival rate up to 68%</a:t>
            </a:r>
          </a:p>
          <a:p>
            <a:pPr>
              <a:lnSpc>
                <a:spcPct val="100000"/>
              </a:lnSpc>
              <a:spcBef>
                <a:spcPts val="0"/>
              </a:spcBef>
            </a:pPr>
            <a:r>
              <a:rPr lang="en-US" sz="1600" dirty="0">
                <a:latin typeface="+mj-lt"/>
              </a:rPr>
              <a:t>2.3 million fewer deaths between 1991 to 2015</a:t>
            </a:r>
          </a:p>
          <a:p>
            <a:pPr>
              <a:lnSpc>
                <a:spcPct val="100000"/>
              </a:lnSpc>
              <a:spcBef>
                <a:spcPts val="0"/>
              </a:spcBef>
            </a:pPr>
            <a:endParaRPr lang="en-US" sz="1600" dirty="0">
              <a:latin typeface="+mj-lt"/>
            </a:endParaRPr>
          </a:p>
          <a:p>
            <a:pPr>
              <a:lnSpc>
                <a:spcPct val="100000"/>
              </a:lnSpc>
              <a:spcBef>
                <a:spcPts val="0"/>
              </a:spcBef>
            </a:pPr>
            <a:endParaRPr lang="en-US" sz="1600" dirty="0">
              <a:latin typeface="+mj-lt"/>
            </a:endParaRPr>
          </a:p>
          <a:p>
            <a:pPr marL="0" indent="0">
              <a:lnSpc>
                <a:spcPct val="100000"/>
              </a:lnSpc>
              <a:spcBef>
                <a:spcPts val="0"/>
              </a:spcBef>
              <a:buNone/>
            </a:pPr>
            <a:r>
              <a:rPr lang="en-US" sz="1600" u="sng" dirty="0">
                <a:latin typeface="+mj-lt"/>
              </a:rPr>
              <a:t>Treatments</a:t>
            </a:r>
            <a:r>
              <a:rPr lang="en-US" sz="1600" dirty="0">
                <a:latin typeface="+mj-lt"/>
              </a:rPr>
              <a:t>:</a:t>
            </a:r>
          </a:p>
          <a:p>
            <a:pPr>
              <a:lnSpc>
                <a:spcPct val="100000"/>
              </a:lnSpc>
              <a:spcBef>
                <a:spcPts val="0"/>
              </a:spcBef>
            </a:pPr>
            <a:r>
              <a:rPr lang="en-US" sz="1600" dirty="0">
                <a:latin typeface="+mj-lt"/>
              </a:rPr>
              <a:t>Surgery</a:t>
            </a:r>
          </a:p>
          <a:p>
            <a:pPr>
              <a:lnSpc>
                <a:spcPct val="100000"/>
              </a:lnSpc>
              <a:spcBef>
                <a:spcPts val="0"/>
              </a:spcBef>
            </a:pPr>
            <a:r>
              <a:rPr lang="en-US" sz="1600" dirty="0">
                <a:latin typeface="+mj-lt"/>
              </a:rPr>
              <a:t>Chemotherapy</a:t>
            </a:r>
          </a:p>
          <a:p>
            <a:pPr>
              <a:lnSpc>
                <a:spcPct val="100000"/>
              </a:lnSpc>
              <a:spcBef>
                <a:spcPts val="0"/>
              </a:spcBef>
            </a:pPr>
            <a:r>
              <a:rPr lang="en-US" sz="1600" dirty="0">
                <a:solidFill>
                  <a:srgbClr val="FF0000"/>
                </a:solidFill>
                <a:latin typeface="+mj-lt"/>
              </a:rPr>
              <a:t>Radiation therapy</a:t>
            </a:r>
          </a:p>
        </p:txBody>
      </p:sp>
      <p:pic>
        <p:nvPicPr>
          <p:cNvPr id="13" name="Content Placeholder 7">
            <a:extLst>
              <a:ext uri="{FF2B5EF4-FFF2-40B4-BE49-F238E27FC236}">
                <a16:creationId xmlns:a16="http://schemas.microsoft.com/office/drawing/2014/main" id="{DE07E48D-C936-7E4F-A855-F27B289C7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114" y="1674227"/>
            <a:ext cx="2775445" cy="2085013"/>
          </a:xfrm>
          <a:prstGeom prst="rect">
            <a:avLst/>
          </a:prstGeom>
        </p:spPr>
      </p:pic>
      <p:sp>
        <p:nvSpPr>
          <p:cNvPr id="14" name="Trapezoid 13">
            <a:extLst>
              <a:ext uri="{FF2B5EF4-FFF2-40B4-BE49-F238E27FC236}">
                <a16:creationId xmlns:a16="http://schemas.microsoft.com/office/drawing/2014/main" id="{874FEF2B-AFB1-A341-B091-22FF0E8CD043}"/>
              </a:ext>
            </a:extLst>
          </p:cNvPr>
          <p:cNvSpPr/>
          <p:nvPr/>
        </p:nvSpPr>
        <p:spPr>
          <a:xfrm rot="15367362">
            <a:off x="6076534" y="2026619"/>
            <a:ext cx="214282" cy="1871519"/>
          </a:xfrm>
          <a:prstGeom prst="trapezoid">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rapezoid 14">
            <a:extLst>
              <a:ext uri="{FF2B5EF4-FFF2-40B4-BE49-F238E27FC236}">
                <a16:creationId xmlns:a16="http://schemas.microsoft.com/office/drawing/2014/main" id="{9F7812B2-5511-7D41-B975-C4140C52EF40}"/>
              </a:ext>
            </a:extLst>
          </p:cNvPr>
          <p:cNvSpPr/>
          <p:nvPr/>
        </p:nvSpPr>
        <p:spPr>
          <a:xfrm rot="17819718">
            <a:off x="6096612" y="1417779"/>
            <a:ext cx="203102" cy="1871519"/>
          </a:xfrm>
          <a:prstGeom prst="trapezoid">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rapezoid 15">
            <a:extLst>
              <a:ext uri="{FF2B5EF4-FFF2-40B4-BE49-F238E27FC236}">
                <a16:creationId xmlns:a16="http://schemas.microsoft.com/office/drawing/2014/main" id="{925EC268-1B8F-B349-AB18-2D001DA980EC}"/>
              </a:ext>
            </a:extLst>
          </p:cNvPr>
          <p:cNvSpPr/>
          <p:nvPr/>
        </p:nvSpPr>
        <p:spPr>
          <a:xfrm rot="3256248">
            <a:off x="7505410" y="1372584"/>
            <a:ext cx="259071" cy="1871519"/>
          </a:xfrm>
          <a:prstGeom prst="trapezoid">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rapezoid 16">
            <a:extLst>
              <a:ext uri="{FF2B5EF4-FFF2-40B4-BE49-F238E27FC236}">
                <a16:creationId xmlns:a16="http://schemas.microsoft.com/office/drawing/2014/main" id="{44A9ACB1-DAC6-254B-846E-C543668AAB1F}"/>
              </a:ext>
            </a:extLst>
          </p:cNvPr>
          <p:cNvSpPr/>
          <p:nvPr/>
        </p:nvSpPr>
        <p:spPr>
          <a:xfrm rot="6197611">
            <a:off x="7624791" y="2015271"/>
            <a:ext cx="287366" cy="1871519"/>
          </a:xfrm>
          <a:prstGeom prst="trapezoid">
            <a:avLst/>
          </a:prstGeom>
          <a:solidFill>
            <a:srgbClr val="FF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DBD4E57C-DBC7-1640-AABB-207E0109F7A0}"/>
              </a:ext>
            </a:extLst>
          </p:cNvPr>
          <p:cNvSpPr/>
          <p:nvPr/>
        </p:nvSpPr>
        <p:spPr>
          <a:xfrm>
            <a:off x="6111558" y="3716447"/>
            <a:ext cx="1332416" cy="207749"/>
          </a:xfrm>
          <a:prstGeom prst="rect">
            <a:avLst/>
          </a:prstGeom>
        </p:spPr>
        <p:txBody>
          <a:bodyPr wrap="none">
            <a:spAutoFit/>
          </a:bodyPr>
          <a:lstStyle/>
          <a:p>
            <a:r>
              <a:rPr lang="en-US" sz="750" i="1" dirty="0">
                <a:solidFill>
                  <a:schemeClr val="bg1">
                    <a:lumMod val="50000"/>
                  </a:schemeClr>
                </a:solidFill>
              </a:rPr>
              <a:t>https://</a:t>
            </a:r>
            <a:r>
              <a:rPr lang="en-US" sz="750" i="1" dirty="0" err="1">
                <a:solidFill>
                  <a:schemeClr val="bg1">
                    <a:lumMod val="50000"/>
                  </a:schemeClr>
                </a:solidFill>
              </a:rPr>
              <a:t>vimeo.com</a:t>
            </a:r>
            <a:r>
              <a:rPr lang="en-US" sz="750" i="1" dirty="0">
                <a:solidFill>
                  <a:schemeClr val="bg1">
                    <a:lumMod val="50000"/>
                  </a:schemeClr>
                </a:solidFill>
              </a:rPr>
              <a:t>/87395486</a:t>
            </a:r>
          </a:p>
        </p:txBody>
      </p:sp>
    </p:spTree>
    <p:extLst>
      <p:ext uri="{BB962C8B-B14F-4D97-AF65-F5344CB8AC3E}">
        <p14:creationId xmlns:p14="http://schemas.microsoft.com/office/powerpoint/2010/main" val="45064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1000"/>
                                  </p:stCondLst>
                                  <p:childTnLst>
                                    <p:set>
                                      <p:cBhvr>
                                        <p:cTn id="35" dur="1" fill="hold">
                                          <p:stCondLst>
                                            <p:cond delay="0"/>
                                          </p:stCondLst>
                                        </p:cTn>
                                        <p:tgtEl>
                                          <p:spTgt spid="16"/>
                                        </p:tgtEl>
                                        <p:attrNameLst>
                                          <p:attrName>style.visibility</p:attrName>
                                        </p:attrNameLst>
                                      </p:cBhvr>
                                      <p:to>
                                        <p:strVal val="visible"/>
                                      </p:to>
                                    </p:set>
                                  </p:childTnLst>
                                </p:cTn>
                              </p:par>
                            </p:childTnLst>
                          </p:cTn>
                        </p:par>
                        <p:par>
                          <p:cTn id="36" fill="hold">
                            <p:stCondLst>
                              <p:cond delay="1000"/>
                            </p:stCondLst>
                            <p:childTnLst>
                              <p:par>
                                <p:cTn id="37" presetID="1" presetClass="entr" presetSubtype="0" fill="hold" grpId="0" nodeType="afterEffect">
                                  <p:stCondLst>
                                    <p:cond delay="1000"/>
                                  </p:stCondLst>
                                  <p:childTnLst>
                                    <p:set>
                                      <p:cBhvr>
                                        <p:cTn id="38" dur="1" fill="hold">
                                          <p:stCondLst>
                                            <p:cond delay="0"/>
                                          </p:stCondLst>
                                        </p:cTn>
                                        <p:tgtEl>
                                          <p:spTgt spid="17"/>
                                        </p:tgtEl>
                                        <p:attrNameLst>
                                          <p:attrName>style.visibility</p:attrName>
                                        </p:attrNameLst>
                                      </p:cBhvr>
                                      <p:to>
                                        <p:strVal val="visible"/>
                                      </p:to>
                                    </p:set>
                                  </p:childTnLst>
                                </p:cTn>
                              </p:par>
                            </p:childTnLst>
                          </p:cTn>
                        </p:par>
                        <p:par>
                          <p:cTn id="39" fill="hold">
                            <p:stCondLst>
                              <p:cond delay="2000"/>
                            </p:stCondLst>
                            <p:childTnLst>
                              <p:par>
                                <p:cTn id="40" presetID="1" presetClass="entr" presetSubtype="0" fill="hold" grpId="0" nodeType="afterEffect">
                                  <p:stCondLst>
                                    <p:cond delay="100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0443A8-9DF5-D74E-9B65-2853FB349CB8}"/>
              </a:ext>
            </a:extLst>
          </p:cNvPr>
          <p:cNvSpPr>
            <a:spLocks noGrp="1"/>
          </p:cNvSpPr>
          <p:nvPr>
            <p:ph type="sldNum" sz="quarter" idx="12"/>
          </p:nvPr>
        </p:nvSpPr>
        <p:spPr/>
        <p:txBody>
          <a:bodyPr/>
          <a:lstStyle/>
          <a:p>
            <a:fld id="{6DA4E1FE-AD17-44C4-A0A3-18CBA5F64022}" type="slidenum">
              <a:rPr lang="en-US" smtClean="0">
                <a:latin typeface="Times New Roman" panose="02020603050405020304" pitchFamily="18" charset="0"/>
                <a:cs typeface="Times New Roman" panose="02020603050405020304" pitchFamily="18" charset="0"/>
              </a:rPr>
              <a:pPr/>
              <a:t>3</a:t>
            </a:fld>
            <a:endParaRPr lang="en-US">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D578034-570F-CA42-8409-6F8828F893A3}"/>
              </a:ext>
            </a:extLst>
          </p:cNvPr>
          <p:cNvSpPr txBox="1"/>
          <p:nvPr/>
        </p:nvSpPr>
        <p:spPr>
          <a:xfrm>
            <a:off x="1143000" y="100856"/>
            <a:ext cx="6858000" cy="369332"/>
          </a:xfrm>
          <a:prstGeom prst="rect">
            <a:avLst/>
          </a:prstGeom>
          <a:solidFill>
            <a:srgbClr val="022243"/>
          </a:solid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Radiotherapy</a:t>
            </a:r>
            <a:endParaRPr lang="en-US" b="1" dirty="0">
              <a:solidFill>
                <a:schemeClr val="bg1"/>
              </a:solidFill>
            </a:endParaRP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86AFB91B-F768-3B4A-957A-4E7260126A32}"/>
                  </a:ext>
                </a:extLst>
              </p:cNvPr>
              <p:cNvSpPr>
                <a:spLocks noGrp="1"/>
              </p:cNvSpPr>
              <p:nvPr>
                <p:ph sz="half" idx="1"/>
              </p:nvPr>
            </p:nvSpPr>
            <p:spPr>
              <a:xfrm>
                <a:off x="315609" y="907492"/>
                <a:ext cx="5321620" cy="3859771"/>
              </a:xfrm>
            </p:spPr>
            <p:txBody>
              <a:bodyPr>
                <a:noAutofit/>
              </a:bodyPr>
              <a:lstStyle/>
              <a:p>
                <a14:m>
                  <m:oMath xmlns:m="http://schemas.openxmlformats.org/officeDocument/2006/math">
                    <m:f>
                      <m:fPr>
                        <m:type m:val="skw"/>
                        <m:ctrlPr>
                          <a:rPr lang="en-US" i="1">
                            <a:latin typeface="Cambria Math" panose="02040503050406030204" pitchFamily="18" charset="0"/>
                            <a:cs typeface="Times New Roman"/>
                          </a:rPr>
                        </m:ctrlPr>
                      </m:fPr>
                      <m:num>
                        <m:r>
                          <a:rPr lang="en-US" i="1">
                            <a:latin typeface="Cambria Math" panose="02040503050406030204" pitchFamily="18" charset="0"/>
                            <a:cs typeface="Times New Roman"/>
                          </a:rPr>
                          <m:t>2</m:t>
                        </m:r>
                      </m:num>
                      <m:den>
                        <m:r>
                          <a:rPr lang="en-US" i="1">
                            <a:latin typeface="Cambria Math" panose="02040503050406030204" pitchFamily="18" charset="0"/>
                            <a:cs typeface="Times New Roman"/>
                          </a:rPr>
                          <m:t>3</m:t>
                        </m:r>
                      </m:den>
                    </m:f>
                    <m:r>
                      <a:rPr lang="en-US" i="1">
                        <a:latin typeface="Cambria Math" panose="02040503050406030204" pitchFamily="18" charset="0"/>
                        <a:cs typeface="Times New Roman"/>
                      </a:rPr>
                      <m:t> </m:t>
                    </m:r>
                  </m:oMath>
                </a14:m>
                <a:r>
                  <a:rPr lang="en-US" dirty="0">
                    <a:latin typeface="Times New Roman" panose="02020603050405020304" pitchFamily="18" charset="0"/>
                    <a:cs typeface="Times New Roman" panose="02020603050405020304" pitchFamily="18" charset="0"/>
                  </a:rPr>
                  <a:t>of all cancer patients receive radiation therapy </a:t>
                </a:r>
              </a:p>
              <a:p>
                <a:pPr lvl="1">
                  <a:buFont typeface="Arial" panose="020B0604020202020204" pitchFamily="34" charset="0"/>
                  <a:buChar char="•"/>
                </a:pPr>
                <a14:m>
                  <m:oMath xmlns:m="http://schemas.openxmlformats.org/officeDocument/2006/math">
                    <m:r>
                      <a:rPr lang="en-US" sz="1600" i="1">
                        <a:latin typeface="Cambria Math" charset="0"/>
                        <a:ea typeface="Cambria Math" charset="0"/>
                        <a:cs typeface="Cambria Math" charset="0"/>
                      </a:rPr>
                      <m:t>~1.13</m:t>
                    </m:r>
                  </m:oMath>
                </a14:m>
                <a:r>
                  <a:rPr lang="en-US" sz="1600" dirty="0">
                    <a:latin typeface="Times New Roman" panose="02020603050405020304" pitchFamily="18" charset="0"/>
                    <a:cs typeface="Times New Roman" panose="02020603050405020304" pitchFamily="18" charset="0"/>
                  </a:rPr>
                  <a:t> million new treatments in 2018</a:t>
                </a:r>
              </a:p>
              <a:p>
                <a:pPr lvl="2"/>
                <a:endParaRPr lang="en-US" dirty="0">
                  <a:latin typeface="Times New Roman" panose="02020603050405020304" pitchFamily="18" charset="0"/>
                  <a:cs typeface="Times New Roman" panose="02020603050405020304" pitchFamily="18" charset="0"/>
                </a:endParaRPr>
              </a:p>
              <a:p>
                <a:pPr lvl="2"/>
                <a:endParaRPr lang="en-US" dirty="0">
                  <a:latin typeface="Times New Roman" panose="02020603050405020304" pitchFamily="18" charset="0"/>
                  <a:cs typeface="Times New Roman" panose="02020603050405020304" pitchFamily="18" charset="0"/>
                </a:endParaRPr>
              </a:p>
              <a:p>
                <a:pPr marL="173831" indent="-173831"/>
                <a:r>
                  <a:rPr lang="en-US" dirty="0">
                    <a:latin typeface="Times New Roman" panose="02020603050405020304" pitchFamily="18" charset="0"/>
                    <a:cs typeface="Times New Roman" panose="02020603050405020304" pitchFamily="18" charset="0"/>
                  </a:rPr>
                  <a:t>Treatment types:</a:t>
                </a:r>
              </a:p>
              <a:p>
                <a:pPr lvl="1">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Internal</a:t>
                </a:r>
                <a:r>
                  <a:rPr lang="en-US" dirty="0">
                    <a:latin typeface="Times New Roman" panose="02020603050405020304" pitchFamily="18" charset="0"/>
                    <a:cs typeface="Times New Roman" panose="02020603050405020304" pitchFamily="18" charset="0"/>
                  </a:rPr>
                  <a:t> radiation therapy</a:t>
                </a:r>
              </a:p>
              <a:p>
                <a:pPr lvl="2">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Sources inside body (brachytherapy)</a:t>
                </a:r>
                <a:endParaRPr lang="en-US" sz="1600" baseline="30000"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External</a:t>
                </a:r>
                <a:r>
                  <a:rPr lang="en-US" dirty="0">
                    <a:latin typeface="Times New Roman" panose="02020603050405020304" pitchFamily="18" charset="0"/>
                    <a:cs typeface="Times New Roman" panose="02020603050405020304" pitchFamily="18" charset="0"/>
                  </a:rPr>
                  <a:t> radiation therapy</a:t>
                </a:r>
              </a:p>
              <a:p>
                <a:pPr lvl="2">
                  <a:buFont typeface="Arial" panose="020B0604020202020204" pitchFamily="34" charset="0"/>
                  <a:buChar char="•"/>
                </a:pPr>
                <a:r>
                  <a:rPr lang="en-US" sz="1600" b="1" dirty="0">
                    <a:solidFill>
                      <a:srgbClr val="FF0000"/>
                    </a:solidFill>
                    <a:latin typeface="Times New Roman" panose="02020603050405020304" pitchFamily="18" charset="0"/>
                    <a:cs typeface="Times New Roman" panose="02020603050405020304" pitchFamily="18" charset="0"/>
                  </a:rPr>
                  <a:t>Intensity modulated radiation therapy (IMRT)</a:t>
                </a:r>
                <a:endParaRPr lang="en-US" sz="1050" dirty="0">
                  <a:latin typeface="Times New Roman" panose="02020603050405020304" pitchFamily="18" charset="0"/>
                  <a:cs typeface="Times New Roman" panose="02020603050405020304" pitchFamily="18" charset="0"/>
                </a:endParaRPr>
              </a:p>
            </p:txBody>
          </p:sp>
        </mc:Choice>
        <mc:Fallback>
          <p:sp>
            <p:nvSpPr>
              <p:cNvPr id="11" name="Content Placeholder 2">
                <a:extLst>
                  <a:ext uri="{FF2B5EF4-FFF2-40B4-BE49-F238E27FC236}">
                    <a16:creationId xmlns:a16="http://schemas.microsoft.com/office/drawing/2014/main" id="{86AFB91B-F768-3B4A-957A-4E7260126A32}"/>
                  </a:ext>
                </a:extLst>
              </p:cNvPr>
              <p:cNvSpPr>
                <a:spLocks noGrp="1" noRot="1" noChangeAspect="1" noMove="1" noResize="1" noEditPoints="1" noAdjustHandles="1" noChangeArrowheads="1" noChangeShapeType="1" noTextEdit="1"/>
              </p:cNvSpPr>
              <p:nvPr>
                <p:ph sz="half" idx="1"/>
              </p:nvPr>
            </p:nvSpPr>
            <p:spPr>
              <a:xfrm>
                <a:off x="315609" y="907492"/>
                <a:ext cx="5321620" cy="3859771"/>
              </a:xfrm>
              <a:blipFill>
                <a:blip r:embed="rId2"/>
                <a:stretch>
                  <a:fillRect l="-2381" t="-13115"/>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39CFC080-831E-6240-9EB0-705D4DADE3A4}"/>
              </a:ext>
            </a:extLst>
          </p:cNvPr>
          <p:cNvGrpSpPr/>
          <p:nvPr/>
        </p:nvGrpSpPr>
        <p:grpSpPr>
          <a:xfrm>
            <a:off x="5399391" y="1199273"/>
            <a:ext cx="3429000" cy="2227715"/>
            <a:chOff x="4526280" y="2223939"/>
            <a:chExt cx="4572000" cy="2970286"/>
          </a:xfrm>
        </p:grpSpPr>
        <p:pic>
          <p:nvPicPr>
            <p:cNvPr id="19" name="Picture 2" descr="http://www.seedos.co.uk/psid_comp.jpg">
              <a:extLst>
                <a:ext uri="{FF2B5EF4-FFF2-40B4-BE49-F238E27FC236}">
                  <a16:creationId xmlns:a16="http://schemas.microsoft.com/office/drawing/2014/main" id="{4DE31EF7-625A-ED48-B08A-98DAD2A38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860" y="2223939"/>
              <a:ext cx="4007866" cy="269328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5E540BEE-0AB4-9242-9FA7-1624FFC4440C}"/>
                </a:ext>
              </a:extLst>
            </p:cNvPr>
            <p:cNvSpPr/>
            <p:nvPr/>
          </p:nvSpPr>
          <p:spPr>
            <a:xfrm>
              <a:off x="4526280" y="4917226"/>
              <a:ext cx="4572000" cy="276999"/>
            </a:xfrm>
            <a:prstGeom prst="rect">
              <a:avLst/>
            </a:prstGeom>
          </p:spPr>
          <p:txBody>
            <a:bodyPr>
              <a:spAutoFit/>
            </a:bodyPr>
            <a:lstStyle/>
            <a:p>
              <a:endParaRPr lang="en-US" sz="750" i="1" dirty="0">
                <a:solidFill>
                  <a:schemeClr val="bg1">
                    <a:lumMod val="50000"/>
                  </a:schemeClr>
                </a:solidFill>
                <a:latin typeface="+mj-lt"/>
                <a:ea typeface="Calibri" charset="0"/>
                <a:cs typeface="Calibri" charset="0"/>
              </a:endParaRPr>
            </a:p>
          </p:txBody>
        </p:sp>
      </p:grpSp>
      <p:grpSp>
        <p:nvGrpSpPr>
          <p:cNvPr id="21" name="Group 20">
            <a:extLst>
              <a:ext uri="{FF2B5EF4-FFF2-40B4-BE49-F238E27FC236}">
                <a16:creationId xmlns:a16="http://schemas.microsoft.com/office/drawing/2014/main" id="{1870232B-715B-7B41-B64A-34A579E644E6}"/>
              </a:ext>
            </a:extLst>
          </p:cNvPr>
          <p:cNvGrpSpPr/>
          <p:nvPr/>
        </p:nvGrpSpPr>
        <p:grpSpPr>
          <a:xfrm>
            <a:off x="5569250" y="907492"/>
            <a:ext cx="3429000" cy="2537148"/>
            <a:chOff x="4717926" y="2136363"/>
            <a:chExt cx="4572000" cy="3382865"/>
          </a:xfrm>
        </p:grpSpPr>
        <p:pic>
          <p:nvPicPr>
            <p:cNvPr id="22" name="Picture 21">
              <a:extLst>
                <a:ext uri="{FF2B5EF4-FFF2-40B4-BE49-F238E27FC236}">
                  <a16:creationId xmlns:a16="http://schemas.microsoft.com/office/drawing/2014/main" id="{78FA9AA2-346D-BF4E-9558-2828B0109659}"/>
                </a:ext>
              </a:extLst>
            </p:cNvPr>
            <p:cNvPicPr>
              <a:picLocks noChangeAspect="1"/>
            </p:cNvPicPr>
            <p:nvPr/>
          </p:nvPicPr>
          <p:blipFill>
            <a:blip r:embed="rId4"/>
            <a:stretch>
              <a:fillRect/>
            </a:stretch>
          </p:blipFill>
          <p:spPr>
            <a:xfrm>
              <a:off x="4717926" y="2136363"/>
              <a:ext cx="3634740" cy="3119819"/>
            </a:xfrm>
            <a:prstGeom prst="rect">
              <a:avLst/>
            </a:prstGeom>
          </p:spPr>
        </p:pic>
        <p:sp>
          <p:nvSpPr>
            <p:cNvPr id="23" name="Rectangle 22">
              <a:extLst>
                <a:ext uri="{FF2B5EF4-FFF2-40B4-BE49-F238E27FC236}">
                  <a16:creationId xmlns:a16="http://schemas.microsoft.com/office/drawing/2014/main" id="{B1232388-AED5-F745-8E64-1F600CA54995}"/>
                </a:ext>
              </a:extLst>
            </p:cNvPr>
            <p:cNvSpPr/>
            <p:nvPr/>
          </p:nvSpPr>
          <p:spPr>
            <a:xfrm>
              <a:off x="4717926" y="5242229"/>
              <a:ext cx="4572000" cy="276999"/>
            </a:xfrm>
            <a:prstGeom prst="rect">
              <a:avLst/>
            </a:prstGeom>
          </p:spPr>
          <p:txBody>
            <a:bodyPr>
              <a:spAutoFit/>
            </a:bodyPr>
            <a:lstStyle/>
            <a:p>
              <a:r>
                <a:rPr lang="en-US" sz="750" i="1" dirty="0">
                  <a:latin typeface="+mj-lt"/>
                </a:rPr>
                <a:t>https://</a:t>
              </a:r>
              <a:r>
                <a:rPr lang="en-US" sz="750" i="1" dirty="0" err="1">
                  <a:latin typeface="+mj-lt"/>
                </a:rPr>
                <a:t>visualsonline.cancer.gov</a:t>
              </a:r>
              <a:r>
                <a:rPr lang="en-US" sz="750" i="1" dirty="0">
                  <a:latin typeface="+mj-lt"/>
                </a:rPr>
                <a:t>/images/9413-preview.jpg</a:t>
              </a:r>
            </a:p>
          </p:txBody>
        </p:sp>
      </p:grpSp>
      <p:grpSp>
        <p:nvGrpSpPr>
          <p:cNvPr id="24" name="Group 23">
            <a:extLst>
              <a:ext uri="{FF2B5EF4-FFF2-40B4-BE49-F238E27FC236}">
                <a16:creationId xmlns:a16="http://schemas.microsoft.com/office/drawing/2014/main" id="{85D94BF4-2324-D24A-95ED-EAC1A6562B2B}"/>
              </a:ext>
            </a:extLst>
          </p:cNvPr>
          <p:cNvGrpSpPr/>
          <p:nvPr/>
        </p:nvGrpSpPr>
        <p:grpSpPr>
          <a:xfrm>
            <a:off x="5484320" y="1010769"/>
            <a:ext cx="3429000" cy="2890407"/>
            <a:chOff x="5360128" y="-68764"/>
            <a:chExt cx="4572000" cy="3853875"/>
          </a:xfrm>
        </p:grpSpPr>
        <p:pic>
          <p:nvPicPr>
            <p:cNvPr id="25" name="Picture 4" descr="http://www.healthcare.philips.com/pwc_hc/main/shared/Assets/Images/Ros/Product/p3imrt/imagegallery/ig_IMRT_Head2-9-beam-ODM_03_main.jpg">
              <a:extLst>
                <a:ext uri="{FF2B5EF4-FFF2-40B4-BE49-F238E27FC236}">
                  <a16:creationId xmlns:a16="http://schemas.microsoft.com/office/drawing/2014/main" id="{0A7E9D54-3F9C-0542-8E14-B60493B882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5423" y="-68764"/>
              <a:ext cx="3814503" cy="346773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04CB0114-B916-1C40-A4B2-73074211B1A3}"/>
                </a:ext>
              </a:extLst>
            </p:cNvPr>
            <p:cNvSpPr/>
            <p:nvPr/>
          </p:nvSpPr>
          <p:spPr>
            <a:xfrm>
              <a:off x="5360128" y="3354224"/>
              <a:ext cx="4572000" cy="430887"/>
            </a:xfrm>
            <a:prstGeom prst="rect">
              <a:avLst/>
            </a:prstGeom>
          </p:spPr>
          <p:txBody>
            <a:bodyPr>
              <a:spAutoFit/>
            </a:bodyPr>
            <a:lstStyle/>
            <a:p>
              <a:r>
                <a:rPr lang="en-US" sz="750" i="1" dirty="0" err="1">
                  <a:solidFill>
                    <a:schemeClr val="bg1">
                      <a:lumMod val="50000"/>
                    </a:schemeClr>
                  </a:solidFill>
                  <a:latin typeface="+mj-lt"/>
                  <a:ea typeface="Calibri" charset="0"/>
                  <a:cs typeface="Calibri" charset="0"/>
                </a:rPr>
                <a:t>www.healthcare.philips.com</a:t>
              </a:r>
              <a:r>
                <a:rPr lang="en-US" sz="750" i="1" dirty="0">
                  <a:solidFill>
                    <a:schemeClr val="bg1">
                      <a:lumMod val="50000"/>
                    </a:schemeClr>
                  </a:solidFill>
                  <a:latin typeface="+mj-lt"/>
                  <a:ea typeface="Calibri" charset="0"/>
                  <a:cs typeface="Calibri" charset="0"/>
                </a:rPr>
                <a:t>/</a:t>
              </a:r>
              <a:r>
                <a:rPr lang="en-US" sz="750" i="1" dirty="0" err="1">
                  <a:solidFill>
                    <a:schemeClr val="bg1">
                      <a:lumMod val="50000"/>
                    </a:schemeClr>
                  </a:solidFill>
                  <a:latin typeface="+mj-lt"/>
                  <a:ea typeface="Calibri" charset="0"/>
                  <a:cs typeface="Calibri" charset="0"/>
                </a:rPr>
                <a:t>pwc_hc</a:t>
              </a:r>
              <a:r>
                <a:rPr lang="en-US" sz="750" i="1" dirty="0">
                  <a:solidFill>
                    <a:schemeClr val="bg1">
                      <a:lumMod val="50000"/>
                    </a:schemeClr>
                  </a:solidFill>
                  <a:latin typeface="+mj-lt"/>
                  <a:ea typeface="Calibri" charset="0"/>
                  <a:cs typeface="Calibri" charset="0"/>
                </a:rPr>
                <a:t>/main/shared/Assets/Images/</a:t>
              </a:r>
              <a:r>
                <a:rPr lang="en-US" sz="750" i="1" dirty="0" err="1">
                  <a:solidFill>
                    <a:schemeClr val="bg1">
                      <a:lumMod val="50000"/>
                    </a:schemeClr>
                  </a:solidFill>
                  <a:latin typeface="+mj-lt"/>
                  <a:ea typeface="Calibri" charset="0"/>
                  <a:cs typeface="Calibri" charset="0"/>
                </a:rPr>
                <a:t>Ros</a:t>
              </a:r>
              <a:r>
                <a:rPr lang="en-US" sz="750" i="1" dirty="0">
                  <a:solidFill>
                    <a:schemeClr val="bg1">
                      <a:lumMod val="50000"/>
                    </a:schemeClr>
                  </a:solidFill>
                  <a:latin typeface="+mj-lt"/>
                  <a:ea typeface="Calibri" charset="0"/>
                  <a:cs typeface="Calibri" charset="0"/>
                </a:rPr>
                <a:t>/Product/p3imrt/ </a:t>
              </a:r>
              <a:r>
                <a:rPr lang="en-US" sz="750" i="1" dirty="0" err="1">
                  <a:solidFill>
                    <a:schemeClr val="bg1">
                      <a:lumMod val="50000"/>
                    </a:schemeClr>
                  </a:solidFill>
                  <a:latin typeface="+mj-lt"/>
                  <a:ea typeface="Calibri" charset="0"/>
                  <a:cs typeface="Calibri" charset="0"/>
                </a:rPr>
                <a:t>imagegallery</a:t>
              </a:r>
              <a:r>
                <a:rPr lang="en-US" sz="750" i="1" dirty="0">
                  <a:solidFill>
                    <a:schemeClr val="bg1">
                      <a:lumMod val="50000"/>
                    </a:schemeClr>
                  </a:solidFill>
                  <a:latin typeface="+mj-lt"/>
                  <a:ea typeface="Calibri" charset="0"/>
                  <a:cs typeface="Calibri" charset="0"/>
                </a:rPr>
                <a:t>/ig_IMRT_Head2- 9- beam- ODM_03_main.jpg </a:t>
              </a:r>
            </a:p>
          </p:txBody>
        </p:sp>
      </p:grpSp>
    </p:spTree>
    <p:extLst>
      <p:ext uri="{BB962C8B-B14F-4D97-AF65-F5344CB8AC3E}">
        <p14:creationId xmlns:p14="http://schemas.microsoft.com/office/powerpoint/2010/main" val="185869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1">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308C09-A596-FB4D-91F7-BE31E3647B0A}"/>
              </a:ext>
            </a:extLst>
          </p:cNvPr>
          <p:cNvSpPr>
            <a:spLocks noGrp="1"/>
          </p:cNvSpPr>
          <p:nvPr>
            <p:ph idx="1"/>
          </p:nvPr>
        </p:nvSpPr>
        <p:spPr>
          <a:xfrm>
            <a:off x="216816" y="772716"/>
            <a:ext cx="8710368" cy="3994547"/>
          </a:xfrm>
        </p:spPr>
        <p:txBody>
          <a:bodyPr>
            <a:normAutofit lnSpcReduction="10000"/>
          </a:bodyPr>
          <a:lstStyle/>
          <a:p>
            <a:pPr marL="286941" indent="-136922"/>
            <a:r>
              <a:rPr lang="en-US" sz="1350" dirty="0">
                <a:latin typeface="Times New Roman" panose="02020603050405020304" pitchFamily="18" charset="0"/>
                <a:cs typeface="Times New Roman" panose="02020603050405020304" pitchFamily="18" charset="0"/>
              </a:rPr>
              <a:t>Typical IMRT quality control involves quality assurance (QA) of LINACs.</a:t>
            </a:r>
          </a:p>
          <a:p>
            <a:pPr marL="424101" lvl="2" indent="-136922">
              <a:buSzPct val="100000"/>
            </a:pPr>
            <a:r>
              <a:rPr lang="en-US" sz="1125" dirty="0">
                <a:latin typeface="Times New Roman" panose="02020603050405020304" pitchFamily="18" charset="0"/>
                <a:cs typeface="Times New Roman" panose="02020603050405020304" pitchFamily="18" charset="0"/>
              </a:rPr>
              <a:t>Dose checks on phantoms. </a:t>
            </a:r>
          </a:p>
          <a:p>
            <a:pPr>
              <a:spcBef>
                <a:spcPts val="0"/>
              </a:spcBef>
            </a:pPr>
            <a:endParaRPr lang="en-US" sz="825"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Alternatively, retrospective studies can measure quality through treatment outcomes.</a:t>
            </a:r>
          </a:p>
          <a:p>
            <a:pPr lvl="2">
              <a:buFont typeface="Arial" panose="020B0604020202020204" pitchFamily="34" charset="0"/>
              <a:buChar char="•"/>
            </a:pPr>
            <a:r>
              <a:rPr lang="en-US" sz="1125" dirty="0">
                <a:latin typeface="Times New Roman" panose="02020603050405020304" pitchFamily="18" charset="0"/>
                <a:cs typeface="Times New Roman" panose="02020603050405020304" pitchFamily="18" charset="0"/>
              </a:rPr>
              <a:t>Toxicity</a:t>
            </a:r>
          </a:p>
          <a:p>
            <a:pPr lvl="2">
              <a:buFont typeface="Arial" panose="020B0604020202020204" pitchFamily="34" charset="0"/>
              <a:buChar char="•"/>
            </a:pPr>
            <a:r>
              <a:rPr lang="en-US" sz="1125" dirty="0">
                <a:latin typeface="Times New Roman" panose="02020603050405020304" pitchFamily="18" charset="0"/>
                <a:cs typeface="Times New Roman" panose="02020603050405020304" pitchFamily="18" charset="0"/>
              </a:rPr>
              <a:t>Recurrence</a:t>
            </a:r>
          </a:p>
          <a:p>
            <a:pPr lvl="2">
              <a:buFont typeface="Arial" panose="020B0604020202020204" pitchFamily="34" charset="0"/>
              <a:buChar char="•"/>
            </a:pPr>
            <a:r>
              <a:rPr lang="en-US" sz="1125" dirty="0">
                <a:latin typeface="Times New Roman" panose="02020603050405020304" pitchFamily="18" charset="0"/>
                <a:cs typeface="Times New Roman" panose="02020603050405020304" pitchFamily="18" charset="0"/>
              </a:rPr>
              <a:t>Survival (short term/long term)</a:t>
            </a:r>
          </a:p>
          <a:p>
            <a:pPr>
              <a:spcBef>
                <a:spcPts val="0"/>
              </a:spcBef>
            </a:pPr>
            <a:endParaRPr lang="en-US" sz="825"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Limited in evaluating plan quality before treatment delivery.</a:t>
            </a:r>
          </a:p>
          <a:p>
            <a:pPr marL="440770" lvl="2" indent="-127397">
              <a:buSzPct val="100000"/>
            </a:pPr>
            <a:r>
              <a:rPr lang="en-US" sz="1125" dirty="0">
                <a:latin typeface="Times New Roman" panose="02020603050405020304" pitchFamily="18" charset="0"/>
                <a:cs typeface="Times New Roman" panose="02020603050405020304" pitchFamily="18" charset="0"/>
              </a:rPr>
              <a:t>Otherwise, a quality check can benefit new directions in automated planning, knowledge-based planning, use of machine learning, etc. </a:t>
            </a:r>
          </a:p>
          <a:p>
            <a:pPr marL="440770" lvl="2" indent="-127397">
              <a:spcBef>
                <a:spcPts val="0"/>
              </a:spcBef>
              <a:buSzPct val="100000"/>
            </a:pPr>
            <a:endParaRPr lang="en-US" sz="825" dirty="0">
              <a:latin typeface="Times New Roman" panose="02020603050405020304" pitchFamily="18" charset="0"/>
              <a:cs typeface="Times New Roman" panose="02020603050405020304" pitchFamily="18" charset="0"/>
            </a:endParaRPr>
          </a:p>
          <a:p>
            <a:pPr marL="313135" lvl="2" indent="-303610">
              <a:buSzPct val="100000"/>
              <a:buNone/>
            </a:pPr>
            <a:r>
              <a:rPr lang="en-US" sz="1200" u="sng" dirty="0">
                <a:latin typeface="Times New Roman" panose="02020603050405020304" pitchFamily="18" charset="0"/>
                <a:cs typeface="Times New Roman" panose="02020603050405020304" pitchFamily="18" charset="0"/>
              </a:rPr>
              <a:t>Challenges:</a:t>
            </a:r>
          </a:p>
          <a:p>
            <a:pPr marL="303610" lvl="2" indent="-127397">
              <a:buSzPct val="100000"/>
              <a:tabLst>
                <a:tab pos="127397" algn="l"/>
              </a:tabLst>
            </a:pPr>
            <a:r>
              <a:rPr lang="en-US" sz="1350" dirty="0">
                <a:latin typeface="Times New Roman" panose="02020603050405020304" pitchFamily="18" charset="0"/>
                <a:cs typeface="Times New Roman" panose="02020603050405020304" pitchFamily="18" charset="0"/>
              </a:rPr>
              <a:t>Limited availability of large-scale treatment planning data management tools.</a:t>
            </a:r>
          </a:p>
          <a:p>
            <a:pPr marL="440770" lvl="3" indent="-127397">
              <a:buSzPct val="100000"/>
              <a:tabLst>
                <a:tab pos="127397" algn="l"/>
              </a:tabLst>
            </a:pPr>
            <a:r>
              <a:rPr lang="en-US" sz="1125" dirty="0">
                <a:latin typeface="Times New Roman" panose="02020603050405020304" pitchFamily="18" charset="0"/>
                <a:cs typeface="Times New Roman" panose="02020603050405020304" pitchFamily="18" charset="0"/>
              </a:rPr>
              <a:t>Most planning systems can only evaluate, query, visualize, model </a:t>
            </a:r>
            <a:r>
              <a:rPr lang="en-US" sz="1125" u="sng" dirty="0">
                <a:latin typeface="Times New Roman" panose="02020603050405020304" pitchFamily="18" charset="0"/>
                <a:cs typeface="Times New Roman" panose="02020603050405020304" pitchFamily="18" charset="0"/>
              </a:rPr>
              <a:t>single</a:t>
            </a:r>
            <a:r>
              <a:rPr lang="en-US" sz="1125" dirty="0">
                <a:latin typeface="Times New Roman" panose="02020603050405020304" pitchFamily="18" charset="0"/>
                <a:cs typeface="Times New Roman" panose="02020603050405020304" pitchFamily="18" charset="0"/>
              </a:rPr>
              <a:t> patients at an instance. </a:t>
            </a:r>
          </a:p>
          <a:p>
            <a:pPr marL="570548" lvl="3" indent="-257175">
              <a:buClr>
                <a:srgbClr val="00B050"/>
              </a:buClr>
              <a:buSzPct val="100000"/>
              <a:buFont typeface="Wingdings" pitchFamily="2" charset="2"/>
              <a:buChar char="ü"/>
              <a:tabLst>
                <a:tab pos="127397" algn="l"/>
              </a:tabLst>
            </a:pPr>
            <a:r>
              <a:rPr lang="en-US" sz="1125" b="1" dirty="0">
                <a:solidFill>
                  <a:srgbClr val="00B050"/>
                </a:solidFill>
                <a:latin typeface="Times New Roman" panose="02020603050405020304" pitchFamily="18" charset="0"/>
                <a:cs typeface="Times New Roman" panose="02020603050405020304" pitchFamily="18" charset="0"/>
              </a:rPr>
              <a:t>DVH Analytics (open source)</a:t>
            </a:r>
            <a:r>
              <a:rPr lang="en-US" sz="1125" dirty="0">
                <a:solidFill>
                  <a:srgbClr val="00B050"/>
                </a:solidFill>
                <a:latin typeface="Times New Roman" panose="02020603050405020304" pitchFamily="18" charset="0"/>
                <a:cs typeface="Times New Roman" panose="02020603050405020304" pitchFamily="18" charset="0"/>
              </a:rPr>
              <a:t> </a:t>
            </a:r>
            <a:r>
              <a:rPr lang="en-US" sz="1125" dirty="0">
                <a:latin typeface="Times New Roman" panose="02020603050405020304" pitchFamily="18" charset="0"/>
                <a:cs typeface="Times New Roman" panose="02020603050405020304" pitchFamily="18" charset="0"/>
                <a:hlinkClick r:id="rId2"/>
              </a:rPr>
              <a:t>https://github.com/cutright/DVH-Analytics</a:t>
            </a:r>
            <a:r>
              <a:rPr lang="en-US" sz="1125" dirty="0">
                <a:latin typeface="Times New Roman" panose="02020603050405020304" pitchFamily="18" charset="0"/>
                <a:cs typeface="Times New Roman" panose="02020603050405020304" pitchFamily="18" charset="0"/>
              </a:rPr>
              <a:t> </a:t>
            </a:r>
          </a:p>
          <a:p>
            <a:pPr marL="313373" lvl="3" indent="0">
              <a:buSzPct val="100000"/>
              <a:buNone/>
              <a:tabLst>
                <a:tab pos="127397" algn="l"/>
              </a:tabLst>
            </a:pPr>
            <a:r>
              <a:rPr lang="en-US" sz="1125" dirty="0">
                <a:solidFill>
                  <a:srgbClr val="00B050"/>
                </a:solidFill>
                <a:latin typeface="Times New Roman" panose="02020603050405020304" pitchFamily="18" charset="0"/>
                <a:cs typeface="Times New Roman" panose="02020603050405020304" pitchFamily="18" charset="0"/>
              </a:rPr>
              <a:t>Radiotherapy app that can import and analyze non-image-based patient files using a SQL database, which has the capability to evaluate, compare, benchmark, and predict outcomes of multiple plans.</a:t>
            </a:r>
          </a:p>
          <a:p>
            <a:pPr marL="313373" lvl="3" indent="0">
              <a:spcBef>
                <a:spcPts val="0"/>
              </a:spcBef>
              <a:buSzPct val="100000"/>
              <a:buNone/>
              <a:tabLst>
                <a:tab pos="127397" algn="l"/>
              </a:tabLst>
            </a:pPr>
            <a:endParaRPr lang="en-US" dirty="0">
              <a:latin typeface="Times New Roman" panose="02020603050405020304" pitchFamily="18" charset="0"/>
              <a:cs typeface="Times New Roman" panose="02020603050405020304" pitchFamily="18" charset="0"/>
            </a:endParaRPr>
          </a:p>
          <a:p>
            <a:pPr marL="303610" lvl="2" indent="-127397">
              <a:buSzPct val="100000"/>
              <a:tabLst>
                <a:tab pos="127397" algn="l"/>
              </a:tabLst>
            </a:pPr>
            <a:r>
              <a:rPr lang="en-US" sz="1350" dirty="0">
                <a:latin typeface="Times New Roman" panose="02020603050405020304" pitchFamily="18" charset="0"/>
                <a:cs typeface="Times New Roman" panose="02020603050405020304" pitchFamily="18" charset="0"/>
              </a:rPr>
              <a:t>Many sources of variations affecting plan quality.</a:t>
            </a:r>
          </a:p>
          <a:p>
            <a:pPr marL="440770" lvl="3" indent="-127397">
              <a:buSzPct val="100000"/>
              <a:tabLst>
                <a:tab pos="127397" algn="l"/>
              </a:tabLst>
            </a:pPr>
            <a:r>
              <a:rPr lang="en-US" sz="1125" dirty="0">
                <a:latin typeface="Times New Roman" panose="02020603050405020304" pitchFamily="18" charset="0"/>
                <a:cs typeface="Times New Roman" panose="02020603050405020304" pitchFamily="18" charset="0"/>
              </a:rPr>
              <a:t>Variations in treatment planning systems, treatment planners, patients, physicians, institutions, etc. </a:t>
            </a:r>
          </a:p>
          <a:p>
            <a:pPr marL="570548" lvl="3" indent="-257175">
              <a:buSzPct val="100000"/>
              <a:buFont typeface="Wingdings" pitchFamily="2" charset="2"/>
              <a:buChar char="ü"/>
              <a:tabLst>
                <a:tab pos="127397" algn="l"/>
              </a:tabLst>
            </a:pPr>
            <a:r>
              <a:rPr lang="en-US" sz="1125" b="1" dirty="0">
                <a:solidFill>
                  <a:srgbClr val="E48312"/>
                </a:solidFill>
                <a:latin typeface="Times New Roman" panose="02020603050405020304" pitchFamily="18" charset="0"/>
                <a:cs typeface="Times New Roman" panose="02020603050405020304" pitchFamily="18" charset="0"/>
              </a:rPr>
              <a:t>An adjusted quality control tool for monitoring plan quality</a:t>
            </a:r>
            <a:endParaRPr lang="en-US" sz="1125" dirty="0">
              <a:solidFill>
                <a:srgbClr val="E48312"/>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4BB53EF4-0DE1-A642-A15A-ECD2CE01B105}"/>
              </a:ext>
            </a:extLst>
          </p:cNvPr>
          <p:cNvSpPr>
            <a:spLocks noGrp="1"/>
          </p:cNvSpPr>
          <p:nvPr>
            <p:ph type="sldNum" sz="quarter" idx="12"/>
          </p:nvPr>
        </p:nvSpPr>
        <p:spPr/>
        <p:txBody>
          <a:bodyPr/>
          <a:lstStyle/>
          <a:p>
            <a:fld id="{6DA4E1FE-AD17-44C4-A0A3-18CBA5F64022}" type="slidenum">
              <a:rPr lang="en-US" smtClean="0"/>
              <a:pPr/>
              <a:t>4</a:t>
            </a:fld>
            <a:endParaRPr lang="en-US"/>
          </a:p>
        </p:txBody>
      </p:sp>
      <p:sp>
        <p:nvSpPr>
          <p:cNvPr id="9" name="TextBox 8">
            <a:extLst>
              <a:ext uri="{FF2B5EF4-FFF2-40B4-BE49-F238E27FC236}">
                <a16:creationId xmlns:a16="http://schemas.microsoft.com/office/drawing/2014/main" id="{59F95B3D-9CB4-B040-8AA2-94CDFB907078}"/>
              </a:ext>
            </a:extLst>
          </p:cNvPr>
          <p:cNvSpPr txBox="1"/>
          <p:nvPr/>
        </p:nvSpPr>
        <p:spPr>
          <a:xfrm>
            <a:off x="1143000" y="100856"/>
            <a:ext cx="6858000" cy="369332"/>
          </a:xfrm>
          <a:prstGeom prst="rect">
            <a:avLst/>
          </a:prstGeom>
          <a:solidFill>
            <a:srgbClr val="022243"/>
          </a:solid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Quality Control in IMRT</a:t>
            </a:r>
            <a:endParaRPr lang="en-US" dirty="0">
              <a:solidFill>
                <a:schemeClr val="bg1"/>
              </a:solidFill>
            </a:endParaRPr>
          </a:p>
        </p:txBody>
      </p:sp>
    </p:spTree>
    <p:extLst>
      <p:ext uri="{BB962C8B-B14F-4D97-AF65-F5344CB8AC3E}">
        <p14:creationId xmlns:p14="http://schemas.microsoft.com/office/powerpoint/2010/main" val="191408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35EF3D-E29A-1440-8A56-E8DFCEA9A48D}"/>
              </a:ext>
            </a:extLst>
          </p:cNvPr>
          <p:cNvSpPr>
            <a:spLocks noGrp="1"/>
          </p:cNvSpPr>
          <p:nvPr>
            <p:ph type="sldNum" sz="quarter" idx="12"/>
          </p:nvPr>
        </p:nvSpPr>
        <p:spPr/>
        <p:txBody>
          <a:bodyPr/>
          <a:lstStyle/>
          <a:p>
            <a:fld id="{6DA4E1FE-AD17-44C4-A0A3-18CBA5F64022}" type="slidenum">
              <a:rPr lang="en-US" smtClean="0"/>
              <a:pPr/>
              <a:t>5</a:t>
            </a:fld>
            <a:endParaRPr lang="en-US"/>
          </a:p>
        </p:txBody>
      </p:sp>
      <p:sp>
        <p:nvSpPr>
          <p:cNvPr id="5" name="TextBox 4">
            <a:extLst>
              <a:ext uri="{FF2B5EF4-FFF2-40B4-BE49-F238E27FC236}">
                <a16:creationId xmlns:a16="http://schemas.microsoft.com/office/drawing/2014/main" id="{0D793254-55E2-6A42-BE64-18DAA64CF328}"/>
              </a:ext>
            </a:extLst>
          </p:cNvPr>
          <p:cNvSpPr txBox="1"/>
          <p:nvPr/>
        </p:nvSpPr>
        <p:spPr>
          <a:xfrm>
            <a:off x="1143000" y="100856"/>
            <a:ext cx="6858000" cy="369332"/>
          </a:xfrm>
          <a:prstGeom prst="rect">
            <a:avLst/>
          </a:prstGeom>
          <a:solidFill>
            <a:srgbClr val="022243"/>
          </a:solid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Proxy for Quality</a:t>
            </a:r>
            <a:endParaRPr lang="en-US" dirty="0">
              <a:solidFill>
                <a:schemeClr val="bg1"/>
              </a:solidFill>
            </a:endParaRPr>
          </a:p>
        </p:txBody>
      </p:sp>
      <p:grpSp>
        <p:nvGrpSpPr>
          <p:cNvPr id="6" name="Group 5">
            <a:extLst>
              <a:ext uri="{FF2B5EF4-FFF2-40B4-BE49-F238E27FC236}">
                <a16:creationId xmlns:a16="http://schemas.microsoft.com/office/drawing/2014/main" id="{33860B8F-09CA-1549-9FA9-331149933AE6}"/>
              </a:ext>
            </a:extLst>
          </p:cNvPr>
          <p:cNvGrpSpPr/>
          <p:nvPr/>
        </p:nvGrpSpPr>
        <p:grpSpPr>
          <a:xfrm>
            <a:off x="1751971" y="900647"/>
            <a:ext cx="5403571" cy="3529974"/>
            <a:chOff x="50478" y="1543987"/>
            <a:chExt cx="7204761" cy="4706632"/>
          </a:xfrm>
        </p:grpSpPr>
        <p:cxnSp>
          <p:nvCxnSpPr>
            <p:cNvPr id="7" name="Straight Arrow Connector 6">
              <a:extLst>
                <a:ext uri="{FF2B5EF4-FFF2-40B4-BE49-F238E27FC236}">
                  <a16:creationId xmlns:a16="http://schemas.microsoft.com/office/drawing/2014/main" id="{32B4AA78-61B3-E548-B216-102DED371D0C}"/>
                </a:ext>
              </a:extLst>
            </p:cNvPr>
            <p:cNvCxnSpPr/>
            <p:nvPr/>
          </p:nvCxnSpPr>
          <p:spPr>
            <a:xfrm flipV="1">
              <a:off x="1648918" y="1543987"/>
              <a:ext cx="0" cy="40173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D087E5E-32C0-7548-A53B-64F73872E137}"/>
                </a:ext>
              </a:extLst>
            </p:cNvPr>
            <p:cNvCxnSpPr/>
            <p:nvPr/>
          </p:nvCxnSpPr>
          <p:spPr>
            <a:xfrm>
              <a:off x="1633928" y="5576341"/>
              <a:ext cx="56213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3D272BB-C9C2-3940-A02E-A677A6DC8DF8}"/>
                </a:ext>
              </a:extLst>
            </p:cNvPr>
            <p:cNvSpPr txBox="1"/>
            <p:nvPr/>
          </p:nvSpPr>
          <p:spPr>
            <a:xfrm>
              <a:off x="50478" y="3368003"/>
              <a:ext cx="1301639" cy="400109"/>
            </a:xfrm>
            <a:prstGeom prst="rect">
              <a:avLst/>
            </a:prstGeom>
            <a:noFill/>
          </p:spPr>
          <p:txBody>
            <a:bodyPr wrap="none" rtlCol="0">
              <a:spAutoFit/>
            </a:bodyPr>
            <a:lstStyle/>
            <a:p>
              <a:r>
                <a:rPr lang="en-US" sz="1350" dirty="0">
                  <a:latin typeface="+mj-lt"/>
                </a:rPr>
                <a:t>Volume [%]</a:t>
              </a:r>
            </a:p>
          </p:txBody>
        </p:sp>
        <p:sp>
          <p:nvSpPr>
            <p:cNvPr id="10" name="TextBox 9">
              <a:extLst>
                <a:ext uri="{FF2B5EF4-FFF2-40B4-BE49-F238E27FC236}">
                  <a16:creationId xmlns:a16="http://schemas.microsoft.com/office/drawing/2014/main" id="{E4202357-0187-134A-BD0A-ED5753910CDE}"/>
                </a:ext>
              </a:extLst>
            </p:cNvPr>
            <p:cNvSpPr txBox="1"/>
            <p:nvPr/>
          </p:nvSpPr>
          <p:spPr>
            <a:xfrm>
              <a:off x="3937872" y="5850510"/>
              <a:ext cx="1060548" cy="400109"/>
            </a:xfrm>
            <a:prstGeom prst="rect">
              <a:avLst/>
            </a:prstGeom>
            <a:noFill/>
          </p:spPr>
          <p:txBody>
            <a:bodyPr wrap="none" rtlCol="0">
              <a:spAutoFit/>
            </a:bodyPr>
            <a:lstStyle/>
            <a:p>
              <a:r>
                <a:rPr lang="en-US" sz="1350" dirty="0">
                  <a:latin typeface="+mj-lt"/>
                </a:rPr>
                <a:t>Dose [%]</a:t>
              </a:r>
            </a:p>
          </p:txBody>
        </p:sp>
      </p:grpSp>
      <p:sp>
        <p:nvSpPr>
          <p:cNvPr id="11" name="TextBox 10">
            <a:extLst>
              <a:ext uri="{FF2B5EF4-FFF2-40B4-BE49-F238E27FC236}">
                <a16:creationId xmlns:a16="http://schemas.microsoft.com/office/drawing/2014/main" id="{3AF348A2-512F-4F40-B15B-C2F1B8F266AB}"/>
              </a:ext>
            </a:extLst>
          </p:cNvPr>
          <p:cNvSpPr txBox="1"/>
          <p:nvPr/>
        </p:nvSpPr>
        <p:spPr>
          <a:xfrm>
            <a:off x="2558533" y="1122074"/>
            <a:ext cx="449162" cy="300082"/>
          </a:xfrm>
          <a:prstGeom prst="rect">
            <a:avLst/>
          </a:prstGeom>
          <a:noFill/>
        </p:spPr>
        <p:txBody>
          <a:bodyPr wrap="none" rtlCol="0">
            <a:spAutoFit/>
          </a:bodyPr>
          <a:lstStyle/>
          <a:p>
            <a:r>
              <a:rPr lang="en-US" sz="1350" dirty="0">
                <a:latin typeface="+mj-lt"/>
              </a:rPr>
              <a:t>100</a:t>
            </a:r>
          </a:p>
        </p:txBody>
      </p:sp>
      <p:sp>
        <p:nvSpPr>
          <p:cNvPr id="12" name="TextBox 11">
            <a:extLst>
              <a:ext uri="{FF2B5EF4-FFF2-40B4-BE49-F238E27FC236}">
                <a16:creationId xmlns:a16="http://schemas.microsoft.com/office/drawing/2014/main" id="{FF73CDAD-54A8-5649-9ECB-D26154FA8623}"/>
              </a:ext>
            </a:extLst>
          </p:cNvPr>
          <p:cNvSpPr txBox="1"/>
          <p:nvPr/>
        </p:nvSpPr>
        <p:spPr>
          <a:xfrm>
            <a:off x="2737134" y="3757838"/>
            <a:ext cx="272832" cy="300082"/>
          </a:xfrm>
          <a:prstGeom prst="rect">
            <a:avLst/>
          </a:prstGeom>
          <a:noFill/>
        </p:spPr>
        <p:txBody>
          <a:bodyPr wrap="none" rtlCol="0">
            <a:spAutoFit/>
          </a:bodyPr>
          <a:lstStyle/>
          <a:p>
            <a:r>
              <a:rPr lang="en-US" sz="1350" dirty="0">
                <a:latin typeface="+mj-lt"/>
              </a:rPr>
              <a:t>0</a:t>
            </a:r>
          </a:p>
        </p:txBody>
      </p:sp>
      <p:sp>
        <p:nvSpPr>
          <p:cNvPr id="13" name="TextBox 12">
            <a:extLst>
              <a:ext uri="{FF2B5EF4-FFF2-40B4-BE49-F238E27FC236}">
                <a16:creationId xmlns:a16="http://schemas.microsoft.com/office/drawing/2014/main" id="{DFF937AF-F781-AE44-BFA1-C0E9483702A6}"/>
              </a:ext>
            </a:extLst>
          </p:cNvPr>
          <p:cNvSpPr txBox="1"/>
          <p:nvPr/>
        </p:nvSpPr>
        <p:spPr>
          <a:xfrm>
            <a:off x="6463314" y="3912522"/>
            <a:ext cx="449162" cy="300082"/>
          </a:xfrm>
          <a:prstGeom prst="rect">
            <a:avLst/>
          </a:prstGeom>
          <a:noFill/>
        </p:spPr>
        <p:txBody>
          <a:bodyPr wrap="none" rtlCol="0">
            <a:spAutoFit/>
          </a:bodyPr>
          <a:lstStyle/>
          <a:p>
            <a:r>
              <a:rPr lang="en-US" sz="1350" dirty="0">
                <a:latin typeface="+mj-lt"/>
              </a:rPr>
              <a:t>100</a:t>
            </a:r>
          </a:p>
        </p:txBody>
      </p:sp>
      <p:cxnSp>
        <p:nvCxnSpPr>
          <p:cNvPr id="14" name="Straight Connector 13">
            <a:extLst>
              <a:ext uri="{FF2B5EF4-FFF2-40B4-BE49-F238E27FC236}">
                <a16:creationId xmlns:a16="http://schemas.microsoft.com/office/drawing/2014/main" id="{C25BF4B1-FC4E-9A47-A9AE-71ADBF178FA9}"/>
              </a:ext>
            </a:extLst>
          </p:cNvPr>
          <p:cNvCxnSpPr>
            <a:stCxn id="13" idx="0"/>
          </p:cNvCxnSpPr>
          <p:nvPr/>
        </p:nvCxnSpPr>
        <p:spPr>
          <a:xfrm flipH="1" flipV="1">
            <a:off x="6664211" y="1260574"/>
            <a:ext cx="23684" cy="265194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7EC1772-0C24-6049-85EB-8643DD39E8E6}"/>
              </a:ext>
            </a:extLst>
          </p:cNvPr>
          <p:cNvCxnSpPr>
            <a:stCxn id="11" idx="3"/>
          </p:cNvCxnSpPr>
          <p:nvPr/>
        </p:nvCxnSpPr>
        <p:spPr>
          <a:xfrm flipV="1">
            <a:off x="3007695" y="1260574"/>
            <a:ext cx="3666041" cy="1154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CA8C2A4-CA02-5648-93A5-690006908A7A}"/>
              </a:ext>
            </a:extLst>
          </p:cNvPr>
          <p:cNvCxnSpPr/>
          <p:nvPr/>
        </p:nvCxnSpPr>
        <p:spPr>
          <a:xfrm>
            <a:off x="2969851" y="1260574"/>
            <a:ext cx="3073" cy="263576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30A2724-9C18-6E4C-8610-E6FE259E9B1A}"/>
              </a:ext>
            </a:extLst>
          </p:cNvPr>
          <p:cNvCxnSpPr/>
          <p:nvPr/>
        </p:nvCxnSpPr>
        <p:spPr>
          <a:xfrm flipH="1" flipV="1">
            <a:off x="2953874" y="3905863"/>
            <a:ext cx="3710337" cy="6659"/>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5E374DE-ACB6-B64F-B12B-D345D2F4CDFA}"/>
              </a:ext>
            </a:extLst>
          </p:cNvPr>
          <p:cNvSpPr txBox="1"/>
          <p:nvPr/>
        </p:nvSpPr>
        <p:spPr>
          <a:xfrm>
            <a:off x="5766967" y="1405696"/>
            <a:ext cx="631263" cy="300082"/>
          </a:xfrm>
          <a:prstGeom prst="rect">
            <a:avLst/>
          </a:prstGeom>
          <a:noFill/>
        </p:spPr>
        <p:txBody>
          <a:bodyPr wrap="none" rtlCol="0">
            <a:spAutoFit/>
          </a:bodyPr>
          <a:lstStyle/>
          <a:p>
            <a:r>
              <a:rPr lang="en-US" sz="1350" dirty="0">
                <a:solidFill>
                  <a:srgbClr val="FF0000"/>
                </a:solidFill>
                <a:latin typeface="+mj-lt"/>
              </a:rPr>
              <a:t>Tumor</a:t>
            </a:r>
          </a:p>
        </p:txBody>
      </p:sp>
      <p:sp>
        <p:nvSpPr>
          <p:cNvPr id="20" name="TextBox 19">
            <a:extLst>
              <a:ext uri="{FF2B5EF4-FFF2-40B4-BE49-F238E27FC236}">
                <a16:creationId xmlns:a16="http://schemas.microsoft.com/office/drawing/2014/main" id="{DACA481B-EE21-1F44-A5D1-4939E2E0D191}"/>
              </a:ext>
            </a:extLst>
          </p:cNvPr>
          <p:cNvSpPr txBox="1"/>
          <p:nvPr/>
        </p:nvSpPr>
        <p:spPr>
          <a:xfrm>
            <a:off x="3136182" y="3454938"/>
            <a:ext cx="672428" cy="300082"/>
          </a:xfrm>
          <a:prstGeom prst="rect">
            <a:avLst/>
          </a:prstGeom>
          <a:noFill/>
        </p:spPr>
        <p:txBody>
          <a:bodyPr wrap="none" rtlCol="0">
            <a:spAutoFit/>
          </a:bodyPr>
          <a:lstStyle/>
          <a:p>
            <a:r>
              <a:rPr lang="en-US" sz="1350" dirty="0">
                <a:solidFill>
                  <a:srgbClr val="0070C0"/>
                </a:solidFill>
                <a:latin typeface="+mj-lt"/>
              </a:rPr>
              <a:t>Organs</a:t>
            </a:r>
          </a:p>
        </p:txBody>
      </p:sp>
      <p:sp>
        <p:nvSpPr>
          <p:cNvPr id="21" name="Freeform 20">
            <a:extLst>
              <a:ext uri="{FF2B5EF4-FFF2-40B4-BE49-F238E27FC236}">
                <a16:creationId xmlns:a16="http://schemas.microsoft.com/office/drawing/2014/main" id="{2EB6CF9F-F346-2643-97E5-B3ED53F36292}"/>
              </a:ext>
            </a:extLst>
          </p:cNvPr>
          <p:cNvSpPr/>
          <p:nvPr/>
        </p:nvSpPr>
        <p:spPr>
          <a:xfrm>
            <a:off x="2973043" y="1251740"/>
            <a:ext cx="4046868" cy="2684413"/>
          </a:xfrm>
          <a:custGeom>
            <a:avLst/>
            <a:gdLst>
              <a:gd name="connsiteX0" fmla="*/ 0 w 5446644"/>
              <a:gd name="connsiteY0" fmla="*/ 0 h 3597965"/>
              <a:gd name="connsiteX1" fmla="*/ 4164496 w 5446644"/>
              <a:gd name="connsiteY1" fmla="*/ 49696 h 3597965"/>
              <a:gd name="connsiteX2" fmla="*/ 4462670 w 5446644"/>
              <a:gd name="connsiteY2" fmla="*/ 119270 h 3597965"/>
              <a:gd name="connsiteX3" fmla="*/ 4562061 w 5446644"/>
              <a:gd name="connsiteY3" fmla="*/ 198783 h 3597965"/>
              <a:gd name="connsiteX4" fmla="*/ 4621696 w 5446644"/>
              <a:gd name="connsiteY4" fmla="*/ 327991 h 3597965"/>
              <a:gd name="connsiteX5" fmla="*/ 4651513 w 5446644"/>
              <a:gd name="connsiteY5" fmla="*/ 437322 h 3597965"/>
              <a:gd name="connsiteX6" fmla="*/ 4671392 w 5446644"/>
              <a:gd name="connsiteY6" fmla="*/ 556591 h 3597965"/>
              <a:gd name="connsiteX7" fmla="*/ 4701209 w 5446644"/>
              <a:gd name="connsiteY7" fmla="*/ 785191 h 3597965"/>
              <a:gd name="connsiteX8" fmla="*/ 4731026 w 5446644"/>
              <a:gd name="connsiteY8" fmla="*/ 1033670 h 3597965"/>
              <a:gd name="connsiteX9" fmla="*/ 4770783 w 5446644"/>
              <a:gd name="connsiteY9" fmla="*/ 1232452 h 3597965"/>
              <a:gd name="connsiteX10" fmla="*/ 4780722 w 5446644"/>
              <a:gd name="connsiteY10" fmla="*/ 1411356 h 3597965"/>
              <a:gd name="connsiteX11" fmla="*/ 4810539 w 5446644"/>
              <a:gd name="connsiteY11" fmla="*/ 1570383 h 3597965"/>
              <a:gd name="connsiteX12" fmla="*/ 4830418 w 5446644"/>
              <a:gd name="connsiteY12" fmla="*/ 1749287 h 3597965"/>
              <a:gd name="connsiteX13" fmla="*/ 4870174 w 5446644"/>
              <a:gd name="connsiteY13" fmla="*/ 1928191 h 3597965"/>
              <a:gd name="connsiteX14" fmla="*/ 4959626 w 5446644"/>
              <a:gd name="connsiteY14" fmla="*/ 2295939 h 3597965"/>
              <a:gd name="connsiteX15" fmla="*/ 4989444 w 5446644"/>
              <a:gd name="connsiteY15" fmla="*/ 2464904 h 3597965"/>
              <a:gd name="connsiteX16" fmla="*/ 5059018 w 5446644"/>
              <a:gd name="connsiteY16" fmla="*/ 2842591 h 3597965"/>
              <a:gd name="connsiteX17" fmla="*/ 5128592 w 5446644"/>
              <a:gd name="connsiteY17" fmla="*/ 3091070 h 3597965"/>
              <a:gd name="connsiteX18" fmla="*/ 5218044 w 5446644"/>
              <a:gd name="connsiteY18" fmla="*/ 3250096 h 3597965"/>
              <a:gd name="connsiteX19" fmla="*/ 5317435 w 5446644"/>
              <a:gd name="connsiteY19" fmla="*/ 3448878 h 3597965"/>
              <a:gd name="connsiteX20" fmla="*/ 5426765 w 5446644"/>
              <a:gd name="connsiteY20" fmla="*/ 3568148 h 3597965"/>
              <a:gd name="connsiteX21" fmla="*/ 5426765 w 5446644"/>
              <a:gd name="connsiteY21" fmla="*/ 3568148 h 3597965"/>
              <a:gd name="connsiteX22" fmla="*/ 5446644 w 5446644"/>
              <a:gd name="connsiteY22" fmla="*/ 3597965 h 359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46644" h="3597965">
                <a:moveTo>
                  <a:pt x="0" y="0"/>
                </a:moveTo>
                <a:lnTo>
                  <a:pt x="4164496" y="49696"/>
                </a:lnTo>
                <a:lnTo>
                  <a:pt x="4462670" y="119270"/>
                </a:lnTo>
                <a:lnTo>
                  <a:pt x="4562061" y="198783"/>
                </a:lnTo>
                <a:lnTo>
                  <a:pt x="4621696" y="327991"/>
                </a:lnTo>
                <a:lnTo>
                  <a:pt x="4651513" y="437322"/>
                </a:lnTo>
                <a:lnTo>
                  <a:pt x="4671392" y="556591"/>
                </a:lnTo>
                <a:lnTo>
                  <a:pt x="4701209" y="785191"/>
                </a:lnTo>
                <a:lnTo>
                  <a:pt x="4731026" y="1033670"/>
                </a:lnTo>
                <a:lnTo>
                  <a:pt x="4770783" y="1232452"/>
                </a:lnTo>
                <a:lnTo>
                  <a:pt x="4780722" y="1411356"/>
                </a:lnTo>
                <a:lnTo>
                  <a:pt x="4810539" y="1570383"/>
                </a:lnTo>
                <a:lnTo>
                  <a:pt x="4830418" y="1749287"/>
                </a:lnTo>
                <a:lnTo>
                  <a:pt x="4870174" y="1928191"/>
                </a:lnTo>
                <a:lnTo>
                  <a:pt x="4959626" y="2295939"/>
                </a:lnTo>
                <a:lnTo>
                  <a:pt x="4989444" y="2464904"/>
                </a:lnTo>
                <a:lnTo>
                  <a:pt x="5059018" y="2842591"/>
                </a:lnTo>
                <a:lnTo>
                  <a:pt x="5128592" y="3091070"/>
                </a:lnTo>
                <a:lnTo>
                  <a:pt x="5218044" y="3250096"/>
                </a:lnTo>
                <a:lnTo>
                  <a:pt x="5317435" y="3448878"/>
                </a:lnTo>
                <a:lnTo>
                  <a:pt x="5426765" y="3568148"/>
                </a:lnTo>
                <a:lnTo>
                  <a:pt x="5426765" y="3568148"/>
                </a:lnTo>
                <a:lnTo>
                  <a:pt x="5446644" y="3597965"/>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Freeform 21">
            <a:extLst>
              <a:ext uri="{FF2B5EF4-FFF2-40B4-BE49-F238E27FC236}">
                <a16:creationId xmlns:a16="http://schemas.microsoft.com/office/drawing/2014/main" id="{24F42424-747E-104E-81F8-A1B22BA8B6A7}"/>
              </a:ext>
            </a:extLst>
          </p:cNvPr>
          <p:cNvSpPr/>
          <p:nvPr/>
        </p:nvSpPr>
        <p:spPr>
          <a:xfrm>
            <a:off x="2980497" y="1266648"/>
            <a:ext cx="4042485" cy="2652533"/>
          </a:xfrm>
          <a:custGeom>
            <a:avLst/>
            <a:gdLst>
              <a:gd name="connsiteX0" fmla="*/ 0 w 4244009"/>
              <a:gd name="connsiteY0" fmla="*/ 0 h 3538331"/>
              <a:gd name="connsiteX1" fmla="*/ 89453 w 4244009"/>
              <a:gd name="connsiteY1" fmla="*/ 974035 h 3538331"/>
              <a:gd name="connsiteX2" fmla="*/ 218661 w 4244009"/>
              <a:gd name="connsiteY2" fmla="*/ 1659835 h 3538331"/>
              <a:gd name="connsiteX3" fmla="*/ 467140 w 4244009"/>
              <a:gd name="connsiteY3" fmla="*/ 2355574 h 3538331"/>
              <a:gd name="connsiteX4" fmla="*/ 1063487 w 4244009"/>
              <a:gd name="connsiteY4" fmla="*/ 2922105 h 3538331"/>
              <a:gd name="connsiteX5" fmla="*/ 1431235 w 4244009"/>
              <a:gd name="connsiteY5" fmla="*/ 3071192 h 3538331"/>
              <a:gd name="connsiteX6" fmla="*/ 1958009 w 4244009"/>
              <a:gd name="connsiteY6" fmla="*/ 3160644 h 3538331"/>
              <a:gd name="connsiteX7" fmla="*/ 2693505 w 4244009"/>
              <a:gd name="connsiteY7" fmla="*/ 3309731 h 3538331"/>
              <a:gd name="connsiteX8" fmla="*/ 3359426 w 4244009"/>
              <a:gd name="connsiteY8" fmla="*/ 3399183 h 3538331"/>
              <a:gd name="connsiteX9" fmla="*/ 3747053 w 4244009"/>
              <a:gd name="connsiteY9" fmla="*/ 3468757 h 3538331"/>
              <a:gd name="connsiteX10" fmla="*/ 3955774 w 4244009"/>
              <a:gd name="connsiteY10" fmla="*/ 3488635 h 3538331"/>
              <a:gd name="connsiteX11" fmla="*/ 4244009 w 4244009"/>
              <a:gd name="connsiteY11" fmla="*/ 3538331 h 353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4009" h="3538331">
                <a:moveTo>
                  <a:pt x="0" y="0"/>
                </a:moveTo>
                <a:lnTo>
                  <a:pt x="89453" y="974035"/>
                </a:lnTo>
                <a:lnTo>
                  <a:pt x="218661" y="1659835"/>
                </a:lnTo>
                <a:lnTo>
                  <a:pt x="467140" y="2355574"/>
                </a:lnTo>
                <a:lnTo>
                  <a:pt x="1063487" y="2922105"/>
                </a:lnTo>
                <a:lnTo>
                  <a:pt x="1431235" y="3071192"/>
                </a:lnTo>
                <a:lnTo>
                  <a:pt x="1958009" y="3160644"/>
                </a:lnTo>
                <a:lnTo>
                  <a:pt x="2693505" y="3309731"/>
                </a:lnTo>
                <a:lnTo>
                  <a:pt x="3359426" y="3399183"/>
                </a:lnTo>
                <a:lnTo>
                  <a:pt x="3747053" y="3468757"/>
                </a:lnTo>
                <a:lnTo>
                  <a:pt x="3955774" y="3488635"/>
                </a:lnTo>
                <a:lnTo>
                  <a:pt x="4244009" y="3538331"/>
                </a:lnTo>
              </a:path>
            </a:pathLst>
          </a:cu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a:extLst>
              <a:ext uri="{FF2B5EF4-FFF2-40B4-BE49-F238E27FC236}">
                <a16:creationId xmlns:a16="http://schemas.microsoft.com/office/drawing/2014/main" id="{07DFCB54-9E2C-2447-9B0B-59540B8B87EF}"/>
              </a:ext>
            </a:extLst>
          </p:cNvPr>
          <p:cNvSpPr txBox="1"/>
          <p:nvPr/>
        </p:nvSpPr>
        <p:spPr>
          <a:xfrm>
            <a:off x="1227483" y="4374899"/>
            <a:ext cx="6689035" cy="369332"/>
          </a:xfrm>
          <a:prstGeom prst="rect">
            <a:avLst/>
          </a:prstGeom>
          <a:noFill/>
        </p:spPr>
        <p:txBody>
          <a:bodyPr wrap="square" rtlCol="0">
            <a:spAutoFit/>
          </a:bodyPr>
          <a:lstStyle/>
          <a:p>
            <a:pPr marL="257175" indent="-257175" algn="ctr">
              <a:buFont typeface="Wingdings" pitchFamily="2" charset="2"/>
              <a:buChar char="à"/>
            </a:pPr>
            <a:r>
              <a:rPr lang="en-US" dirty="0">
                <a:solidFill>
                  <a:srgbClr val="E48312"/>
                </a:solidFill>
              </a:rPr>
              <a:t>Tradeoff between objectives leads to subjective preferences.</a:t>
            </a:r>
          </a:p>
        </p:txBody>
      </p:sp>
      <p:sp>
        <p:nvSpPr>
          <p:cNvPr id="24" name="TextBox 23">
            <a:extLst>
              <a:ext uri="{FF2B5EF4-FFF2-40B4-BE49-F238E27FC236}">
                <a16:creationId xmlns:a16="http://schemas.microsoft.com/office/drawing/2014/main" id="{06385B66-5BD2-1C40-A004-86610D1E55AE}"/>
              </a:ext>
            </a:extLst>
          </p:cNvPr>
          <p:cNvSpPr txBox="1"/>
          <p:nvPr/>
        </p:nvSpPr>
        <p:spPr>
          <a:xfrm>
            <a:off x="1143000" y="548782"/>
            <a:ext cx="2385268" cy="300082"/>
          </a:xfrm>
          <a:prstGeom prst="rect">
            <a:avLst/>
          </a:prstGeom>
          <a:noFill/>
        </p:spPr>
        <p:txBody>
          <a:bodyPr wrap="none" rtlCol="0">
            <a:spAutoFit/>
          </a:bodyPr>
          <a:lstStyle/>
          <a:p>
            <a:r>
              <a:rPr lang="en-US" sz="1350" b="1" dirty="0">
                <a:solidFill>
                  <a:schemeClr val="bg1">
                    <a:lumMod val="50000"/>
                  </a:schemeClr>
                </a:solidFill>
              </a:rPr>
              <a:t>Dose-Volume Histogram (DVH)</a:t>
            </a:r>
          </a:p>
        </p:txBody>
      </p:sp>
    </p:spTree>
    <p:extLst>
      <p:ext uri="{BB962C8B-B14F-4D97-AF65-F5344CB8AC3E}">
        <p14:creationId xmlns:p14="http://schemas.microsoft.com/office/powerpoint/2010/main" val="335974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500"/>
                                        <p:tgtEl>
                                          <p:spTgt spid="15"/>
                                        </p:tgtEl>
                                      </p:cBhvr>
                                    </p:animEffect>
                                  </p:childTnLst>
                                </p:cTn>
                              </p:par>
                            </p:childTnLst>
                          </p:cTn>
                        </p:par>
                        <p:par>
                          <p:cTn id="8" fill="hold">
                            <p:stCondLst>
                              <p:cond delay="1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1500"/>
                                        <p:tgtEl>
                                          <p:spTgt spid="14"/>
                                        </p:tgtEl>
                                      </p:cBhvr>
                                    </p:animEffect>
                                  </p:childTnLst>
                                </p:cTn>
                              </p:par>
                            </p:childTnLst>
                          </p:cTn>
                        </p:par>
                        <p:par>
                          <p:cTn id="12" fill="hold">
                            <p:stCondLst>
                              <p:cond delay="3000"/>
                            </p:stCondLst>
                            <p:childTnLst>
                              <p:par>
                                <p:cTn id="13" presetID="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1500"/>
                                        <p:tgtEl>
                                          <p:spTgt spid="17"/>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1500"/>
                                        <p:tgtEl>
                                          <p:spTgt spid="18"/>
                                        </p:tgtEl>
                                      </p:cBhvr>
                                    </p:animEffect>
                                  </p:childTnLst>
                                </p:cTn>
                              </p:par>
                            </p:childTnLst>
                          </p:cTn>
                        </p:par>
                        <p:par>
                          <p:cTn id="24" fill="hold">
                            <p:stCondLst>
                              <p:cond delay="3000"/>
                            </p:stCondLst>
                            <p:childTnLst>
                              <p:par>
                                <p:cTn id="25" presetID="1"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8"/>
                                        </p:tgtEl>
                                        <p:attrNameLst>
                                          <p:attrName>style.visibility</p:attrName>
                                        </p:attrNameLst>
                                      </p:cBhvr>
                                      <p:to>
                                        <p:strVal val="hidden"/>
                                      </p:to>
                                    </p:set>
                                  </p:childTnLst>
                                </p:cTn>
                              </p:par>
                              <p:par>
                                <p:cTn id="37" presetID="22" presetClass="entr" presetSubtype="8"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1500"/>
                                        <p:tgtEl>
                                          <p:spTgt spid="21"/>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1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2"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B823FA6-920C-184C-A971-1EBD28E34C31}"/>
                  </a:ext>
                </a:extLst>
              </p:cNvPr>
              <p:cNvSpPr>
                <a:spLocks noGrp="1"/>
              </p:cNvSpPr>
              <p:nvPr>
                <p:ph idx="1"/>
              </p:nvPr>
            </p:nvSpPr>
            <p:spPr>
              <a:xfrm>
                <a:off x="-75414" y="723079"/>
                <a:ext cx="5626423" cy="4082911"/>
              </a:xfrm>
            </p:spPr>
            <p:txBody>
              <a:bodyPr>
                <a:normAutofit/>
              </a:bodyPr>
              <a:lstStyle/>
              <a:p>
                <a:pPr marL="460375" lvl="1" indent="-338138">
                  <a:spcBef>
                    <a:spcPts val="450"/>
                  </a:spcBef>
                  <a:spcAft>
                    <a:spcPts val="450"/>
                  </a:spcAft>
                </a:pPr>
                <a:r>
                  <a:rPr lang="en-US" dirty="0">
                    <a:latin typeface="Times New Roman" panose="02020603050405020304" pitchFamily="18" charset="0"/>
                    <a:cs typeface="Times New Roman" panose="02020603050405020304" pitchFamily="18" charset="0"/>
                  </a:rPr>
                  <a:t>69 head-and-neck cancer patients. </a:t>
                </a:r>
              </a:p>
              <a:p>
                <a:pPr marL="460375" lvl="1" indent="-338138">
                  <a:spcBef>
                    <a:spcPts val="450"/>
                  </a:spcBef>
                  <a:spcAft>
                    <a:spcPts val="450"/>
                  </a:spcAft>
                </a:pPr>
                <a:r>
                  <a:rPr lang="en-US" dirty="0">
                    <a:latin typeface="Times New Roman" panose="02020603050405020304" pitchFamily="18" charset="0"/>
                    <a:cs typeface="Times New Roman" panose="02020603050405020304" pitchFamily="18" charset="0"/>
                  </a:rPr>
                  <a:t>Primary organs-at-risk (OAR): </a:t>
                </a:r>
              </a:p>
              <a:p>
                <a:pPr marL="630238" lvl="2" indent="-395288">
                  <a:spcBef>
                    <a:spcPts val="450"/>
                  </a:spcBef>
                  <a:spcAft>
                    <a:spcPts val="450"/>
                  </a:spcAft>
                </a:pPr>
                <a:r>
                  <a:rPr lang="en-US" sz="1400" dirty="0">
                    <a:latin typeface="Times New Roman" panose="02020603050405020304" pitchFamily="18" charset="0"/>
                    <a:cs typeface="Times New Roman" panose="02020603050405020304" pitchFamily="18" charset="0"/>
                  </a:rPr>
                  <a:t>Brainstem </a:t>
                </a:r>
              </a:p>
              <a:p>
                <a:pPr marL="630238" lvl="2" indent="-395288">
                  <a:spcBef>
                    <a:spcPts val="450"/>
                  </a:spcBef>
                  <a:spcAft>
                    <a:spcPts val="450"/>
                  </a:spcAft>
                </a:pPr>
                <a:r>
                  <a:rPr lang="en-US" sz="1400" dirty="0">
                    <a:latin typeface="Times New Roman" panose="02020603050405020304" pitchFamily="18" charset="0"/>
                    <a:cs typeface="Times New Roman" panose="02020603050405020304" pitchFamily="18" charset="0"/>
                  </a:rPr>
                  <a:t>Spinal Cord</a:t>
                </a:r>
              </a:p>
              <a:p>
                <a:pPr lvl="2">
                  <a:spcBef>
                    <a:spcPts val="0"/>
                  </a:spcBef>
                </a:pPr>
                <a:endParaRPr lang="en-US" sz="825" dirty="0">
                  <a:latin typeface="Times New Roman" panose="02020603050405020304" pitchFamily="18" charset="0"/>
                  <a:cs typeface="Times New Roman" panose="02020603050405020304" pitchFamily="18" charset="0"/>
                </a:endParaRPr>
              </a:p>
              <a:p>
                <a:pPr marL="428625" indent="-300038">
                  <a:spcBef>
                    <a:spcPts val="450"/>
                  </a:spcBef>
                  <a:spcAft>
                    <a:spcPts val="450"/>
                  </a:spcAft>
                </a:pPr>
                <a:r>
                  <a:rPr lang="en-US" sz="1800" dirty="0">
                    <a:solidFill>
                      <a:schemeClr val="tx1"/>
                    </a:solidFill>
                    <a:latin typeface="Times New Roman" panose="02020603050405020304" pitchFamily="18" charset="0"/>
                    <a:cs typeface="Times New Roman" panose="02020603050405020304" pitchFamily="18" charset="0"/>
                  </a:rPr>
                  <a:t>Significant variations in treatment plans (DVHs).</a:t>
                </a:r>
              </a:p>
              <a:p>
                <a:pPr marL="600075" lvl="1" indent="-342900">
                  <a:spcBef>
                    <a:spcPts val="450"/>
                  </a:spcBef>
                  <a:spcAft>
                    <a:spcPts val="450"/>
                  </a:spcAft>
                </a:pPr>
                <a:r>
                  <a:rPr lang="en-US" sz="1400" dirty="0">
                    <a:latin typeface="Times New Roman" panose="02020603050405020304" pitchFamily="18" charset="0"/>
                    <a:cs typeface="Times New Roman" panose="02020603050405020304" pitchFamily="18" charset="0"/>
                  </a:rPr>
                  <a:t>Trial &amp; error, iterative process </a:t>
                </a:r>
              </a:p>
              <a:p>
                <a:pPr marL="600075" lvl="1" indent="-342900">
                  <a:spcBef>
                    <a:spcPts val="0"/>
                  </a:spcBef>
                </a:pPr>
                <a:endParaRPr lang="en-US" sz="700" dirty="0">
                  <a:latin typeface="Times New Roman" panose="02020603050405020304" pitchFamily="18" charset="0"/>
                  <a:cs typeface="Times New Roman" panose="02020603050405020304" pitchFamily="18" charset="0"/>
                </a:endParaRPr>
              </a:p>
              <a:p>
                <a:pPr marL="428625" indent="-300038">
                  <a:spcBef>
                    <a:spcPts val="450"/>
                  </a:spcBef>
                  <a:spcAft>
                    <a:spcPts val="450"/>
                  </a:spcAft>
                </a:pPr>
                <a:r>
                  <a:rPr lang="en-US" sz="1800" dirty="0">
                    <a:solidFill>
                      <a:schemeClr val="tx1"/>
                    </a:solidFill>
                    <a:latin typeface="Times New Roman" panose="02020603050405020304" pitchFamily="18" charset="0"/>
                    <a:cs typeface="Times New Roman" panose="02020603050405020304" pitchFamily="18" charset="0"/>
                  </a:rPr>
                  <a:t>Assume Tumor DVH desirable</a:t>
                </a:r>
              </a:p>
              <a:p>
                <a:pPr marL="600075" lvl="1" indent="-342900">
                  <a:spcBef>
                    <a:spcPts val="450"/>
                  </a:spcBef>
                  <a:spcAft>
                    <a:spcPts val="450"/>
                  </a:spcAft>
                </a:pPr>
                <a:r>
                  <a:rPr lang="en-US" sz="1400" dirty="0">
                    <a:solidFill>
                      <a:schemeClr val="tx1"/>
                    </a:solidFill>
                    <a:latin typeface="Times New Roman" panose="02020603050405020304" pitchFamily="18" charset="0"/>
                    <a:cs typeface="Times New Roman" panose="02020603050405020304" pitchFamily="18" charset="0"/>
                  </a:rPr>
                  <a:t>Clinically supported: Tumor dose prioritized!</a:t>
                </a:r>
              </a:p>
              <a:p>
                <a:pPr>
                  <a:spcBef>
                    <a:spcPts val="0"/>
                  </a:spcBef>
                </a:pPr>
                <a:endParaRPr lang="en-US" sz="700" dirty="0">
                  <a:solidFill>
                    <a:srgbClr val="E48312"/>
                  </a:solidFill>
                  <a:latin typeface="Times New Roman" panose="02020603050405020304" pitchFamily="18" charset="0"/>
                  <a:cs typeface="Times New Roman" panose="02020603050405020304" pitchFamily="18" charset="0"/>
                </a:endParaRPr>
              </a:p>
              <a:p>
                <a:pPr marL="428625" indent="-300038">
                  <a:spcBef>
                    <a:spcPts val="450"/>
                  </a:spcBef>
                  <a:spcAft>
                    <a:spcPts val="450"/>
                  </a:spcAft>
                </a:pPr>
                <a:r>
                  <a:rPr lang="en-US" sz="1800" dirty="0">
                    <a:solidFill>
                      <a:srgbClr val="E48312"/>
                    </a:solidFill>
                    <a:latin typeface="Times New Roman" panose="02020603050405020304" pitchFamily="18" charset="0"/>
                    <a:cs typeface="Times New Roman" panose="02020603050405020304" pitchFamily="18" charset="0"/>
                  </a:rPr>
                  <a:t>Quality proxy: OAR DVH points </a:t>
                </a:r>
                <a14:m>
                  <m:oMath xmlns:m="http://schemas.openxmlformats.org/officeDocument/2006/math">
                    <m:sSub>
                      <m:sSubPr>
                        <m:ctrlPr>
                          <a:rPr lang="en-US" sz="1800" i="1">
                            <a:solidFill>
                              <a:srgbClr val="E48312"/>
                            </a:solidFill>
                            <a:latin typeface="Cambria Math" panose="02040503050406030204" pitchFamily="18" charset="0"/>
                          </a:rPr>
                        </m:ctrlPr>
                      </m:sSubPr>
                      <m:e>
                        <m:r>
                          <m:rPr>
                            <m:sty m:val="p"/>
                          </m:rPr>
                          <a:rPr lang="en-US" sz="1800">
                            <a:solidFill>
                              <a:srgbClr val="E48312"/>
                            </a:solidFill>
                            <a:latin typeface="Cambria Math" panose="02040503050406030204" pitchFamily="18" charset="0"/>
                          </a:rPr>
                          <m:t>D</m:t>
                        </m:r>
                      </m:e>
                      <m:sub>
                        <m:r>
                          <m:rPr>
                            <m:sty m:val="p"/>
                          </m:rPr>
                          <a:rPr lang="en-US" sz="1800">
                            <a:solidFill>
                              <a:srgbClr val="E48312"/>
                            </a:solidFill>
                            <a:latin typeface="Cambria Math" panose="02040503050406030204" pitchFamily="18" charset="0"/>
                          </a:rPr>
                          <m:t>x</m:t>
                        </m:r>
                        <m:r>
                          <a:rPr lang="en-US" sz="1800">
                            <a:solidFill>
                              <a:srgbClr val="E48312"/>
                            </a:solidFill>
                            <a:latin typeface="Cambria Math" panose="02040503050406030204" pitchFamily="18" charset="0"/>
                          </a:rPr>
                          <m:t>%</m:t>
                        </m:r>
                      </m:sub>
                    </m:sSub>
                  </m:oMath>
                </a14:m>
                <a:endParaRPr lang="en-US" sz="1800" dirty="0">
                  <a:solidFill>
                    <a:srgbClr val="E48312"/>
                  </a:solidFill>
                  <a:latin typeface="Times New Roman" panose="02020603050405020304" pitchFamily="18" charset="0"/>
                  <a:cs typeface="Times New Roman" panose="02020603050405020304" pitchFamily="18" charset="0"/>
                </a:endParaRPr>
              </a:p>
              <a:p>
                <a:pPr marL="600075" lvl="1" indent="-342900">
                  <a:spcBef>
                    <a:spcPts val="450"/>
                  </a:spcBef>
                  <a:spcAft>
                    <a:spcPts val="450"/>
                  </a:spcAft>
                </a:pPr>
                <a14:m>
                  <m:oMath xmlns:m="http://schemas.openxmlformats.org/officeDocument/2006/math">
                    <m:sSub>
                      <m:sSubPr>
                        <m:ctrlPr>
                          <a:rPr lang="en-US" sz="1400" i="1">
                            <a:solidFill>
                              <a:srgbClr val="E48312"/>
                            </a:solidFill>
                            <a:latin typeface="Cambria Math" panose="02040503050406030204" pitchFamily="18" charset="0"/>
                          </a:rPr>
                        </m:ctrlPr>
                      </m:sSubPr>
                      <m:e>
                        <m:r>
                          <m:rPr>
                            <m:sty m:val="p"/>
                          </m:rPr>
                          <a:rPr lang="en-US" sz="1400">
                            <a:solidFill>
                              <a:srgbClr val="E48312"/>
                            </a:solidFill>
                            <a:latin typeface="Cambria Math" panose="02040503050406030204" pitchFamily="18" charset="0"/>
                          </a:rPr>
                          <m:t>D</m:t>
                        </m:r>
                      </m:e>
                      <m:sub>
                        <m:r>
                          <m:rPr>
                            <m:sty m:val="p"/>
                          </m:rPr>
                          <a:rPr lang="en-US" sz="1400">
                            <a:solidFill>
                              <a:srgbClr val="E48312"/>
                            </a:solidFill>
                            <a:latin typeface="Cambria Math" panose="02040503050406030204" pitchFamily="18" charset="0"/>
                          </a:rPr>
                          <m:t>x</m:t>
                        </m:r>
                        <m:r>
                          <a:rPr lang="en-US" sz="1400">
                            <a:solidFill>
                              <a:srgbClr val="E48312"/>
                            </a:solidFill>
                            <a:latin typeface="Cambria Math" panose="02040503050406030204" pitchFamily="18" charset="0"/>
                          </a:rPr>
                          <m:t>%</m:t>
                        </m:r>
                      </m:sub>
                    </m:sSub>
                  </m:oMath>
                </a14:m>
                <a:r>
                  <a:rPr lang="en-US" sz="1400" dirty="0">
                    <a:solidFill>
                      <a:srgbClr val="E48312"/>
                    </a:solidFill>
                    <a:latin typeface="Times New Roman" panose="02020603050405020304" pitchFamily="18" charset="0"/>
                    <a:cs typeface="Times New Roman" panose="02020603050405020304" pitchFamily="18" charset="0"/>
                  </a:rPr>
                  <a:t> computes the dose delivered to x% of the volume.</a:t>
                </a:r>
              </a:p>
            </p:txBody>
          </p:sp>
        </mc:Choice>
        <mc:Fallback>
          <p:sp>
            <p:nvSpPr>
              <p:cNvPr id="3" name="Content Placeholder 2">
                <a:extLst>
                  <a:ext uri="{FF2B5EF4-FFF2-40B4-BE49-F238E27FC236}">
                    <a16:creationId xmlns:a16="http://schemas.microsoft.com/office/drawing/2014/main" id="{4B823FA6-920C-184C-A971-1EBD28E34C31}"/>
                  </a:ext>
                </a:extLst>
              </p:cNvPr>
              <p:cNvSpPr>
                <a:spLocks noGrp="1" noRot="1" noChangeAspect="1" noMove="1" noResize="1" noEditPoints="1" noAdjustHandles="1" noChangeArrowheads="1" noChangeShapeType="1" noTextEdit="1"/>
              </p:cNvSpPr>
              <p:nvPr>
                <p:ph idx="1"/>
              </p:nvPr>
            </p:nvSpPr>
            <p:spPr>
              <a:xfrm>
                <a:off x="-75414" y="723079"/>
                <a:ext cx="5626423" cy="4082911"/>
              </a:xfrm>
              <a:blipFill>
                <a:blip r:embed="rId2"/>
                <a:stretch>
                  <a:fillRect t="-124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1244CA28-9268-9842-B69F-CC2773279446}"/>
              </a:ext>
            </a:extLst>
          </p:cNvPr>
          <p:cNvSpPr>
            <a:spLocks noGrp="1"/>
          </p:cNvSpPr>
          <p:nvPr>
            <p:ph type="sldNum" sz="quarter" idx="12"/>
          </p:nvPr>
        </p:nvSpPr>
        <p:spPr/>
        <p:txBody>
          <a:bodyPr/>
          <a:lstStyle/>
          <a:p>
            <a:fld id="{6DA4E1FE-AD17-44C4-A0A3-18CBA5F64022}" type="slidenum">
              <a:rPr lang="en-US" smtClean="0"/>
              <a:pPr/>
              <a:t>6</a:t>
            </a:fld>
            <a:endParaRPr lang="en-US"/>
          </a:p>
        </p:txBody>
      </p:sp>
      <p:sp>
        <p:nvSpPr>
          <p:cNvPr id="8" name="TextBox 7">
            <a:extLst>
              <a:ext uri="{FF2B5EF4-FFF2-40B4-BE49-F238E27FC236}">
                <a16:creationId xmlns:a16="http://schemas.microsoft.com/office/drawing/2014/main" id="{B1E6DA36-AE95-2247-8E07-029045737BA3}"/>
              </a:ext>
            </a:extLst>
          </p:cNvPr>
          <p:cNvSpPr txBox="1"/>
          <p:nvPr/>
        </p:nvSpPr>
        <p:spPr>
          <a:xfrm>
            <a:off x="1143000" y="100856"/>
            <a:ext cx="6858000" cy="369332"/>
          </a:xfrm>
          <a:prstGeom prst="rect">
            <a:avLst/>
          </a:prstGeom>
          <a:solidFill>
            <a:srgbClr val="022243"/>
          </a:solid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Clinical Cases</a:t>
            </a:r>
            <a:endParaRPr lang="en-US" dirty="0">
              <a:solidFill>
                <a:schemeClr val="bg1"/>
              </a:solidFill>
            </a:endParaRPr>
          </a:p>
        </p:txBody>
      </p:sp>
      <p:grpSp>
        <p:nvGrpSpPr>
          <p:cNvPr id="10" name="Group 9">
            <a:extLst>
              <a:ext uri="{FF2B5EF4-FFF2-40B4-BE49-F238E27FC236}">
                <a16:creationId xmlns:a16="http://schemas.microsoft.com/office/drawing/2014/main" id="{23595730-1890-3F4A-802C-DD2E2E6AD9D7}"/>
              </a:ext>
            </a:extLst>
          </p:cNvPr>
          <p:cNvGrpSpPr/>
          <p:nvPr/>
        </p:nvGrpSpPr>
        <p:grpSpPr>
          <a:xfrm>
            <a:off x="5578771" y="0"/>
            <a:ext cx="2422229" cy="1714500"/>
            <a:chOff x="0" y="1120918"/>
            <a:chExt cx="3229638" cy="2286000"/>
          </a:xfrm>
        </p:grpSpPr>
        <p:pic>
          <p:nvPicPr>
            <p:cNvPr id="11" name="Picture 10">
              <a:extLst>
                <a:ext uri="{FF2B5EF4-FFF2-40B4-BE49-F238E27FC236}">
                  <a16:creationId xmlns:a16="http://schemas.microsoft.com/office/drawing/2014/main" id="{1B9D646F-55F7-074D-BEB9-8938BEEF1287}"/>
                </a:ext>
              </a:extLst>
            </p:cNvPr>
            <p:cNvPicPr>
              <a:picLocks noChangeAspect="1"/>
            </p:cNvPicPr>
            <p:nvPr/>
          </p:nvPicPr>
          <p:blipFill rotWithShape="1">
            <a:blip r:embed="rId3">
              <a:extLst>
                <a:ext uri="{28A0092B-C50C-407E-A947-70E740481C1C}">
                  <a14:useLocalDpi xmlns:a14="http://schemas.microsoft.com/office/drawing/2010/main" val="0"/>
                </a:ext>
              </a:extLst>
            </a:blip>
            <a:srcRect l="2523" t="13557" r="9692" b="6031"/>
            <a:stretch/>
          </p:blipFill>
          <p:spPr>
            <a:xfrm>
              <a:off x="0" y="1120918"/>
              <a:ext cx="3229638" cy="2286000"/>
            </a:xfrm>
            <a:prstGeom prst="rect">
              <a:avLst/>
            </a:prstGeom>
          </p:spPr>
        </p:pic>
        <p:sp>
          <p:nvSpPr>
            <p:cNvPr id="12" name="TextBox 11">
              <a:extLst>
                <a:ext uri="{FF2B5EF4-FFF2-40B4-BE49-F238E27FC236}">
                  <a16:creationId xmlns:a16="http://schemas.microsoft.com/office/drawing/2014/main" id="{5F51232A-7A5E-2048-BDC8-563F75118A83}"/>
                </a:ext>
              </a:extLst>
            </p:cNvPr>
            <p:cNvSpPr txBox="1"/>
            <p:nvPr/>
          </p:nvSpPr>
          <p:spPr>
            <a:xfrm>
              <a:off x="2343946" y="1196829"/>
              <a:ext cx="864938" cy="400109"/>
            </a:xfrm>
            <a:prstGeom prst="rect">
              <a:avLst/>
            </a:prstGeom>
            <a:noFill/>
          </p:spPr>
          <p:txBody>
            <a:bodyPr wrap="none" rtlCol="0">
              <a:spAutoFit/>
            </a:bodyPr>
            <a:lstStyle/>
            <a:p>
              <a:r>
                <a:rPr lang="en-US" sz="1350" b="1" dirty="0"/>
                <a:t>Tumor</a:t>
              </a:r>
            </a:p>
          </p:txBody>
        </p:sp>
      </p:grpSp>
      <p:grpSp>
        <p:nvGrpSpPr>
          <p:cNvPr id="13" name="Group 12">
            <a:extLst>
              <a:ext uri="{FF2B5EF4-FFF2-40B4-BE49-F238E27FC236}">
                <a16:creationId xmlns:a16="http://schemas.microsoft.com/office/drawing/2014/main" id="{14336D79-5AC5-0F4A-A8C4-14ABA38E8FFA}"/>
              </a:ext>
            </a:extLst>
          </p:cNvPr>
          <p:cNvGrpSpPr/>
          <p:nvPr/>
        </p:nvGrpSpPr>
        <p:grpSpPr>
          <a:xfrm>
            <a:off x="5575852" y="3424062"/>
            <a:ext cx="2405270" cy="1719470"/>
            <a:chOff x="1047147" y="4033529"/>
            <a:chExt cx="3207026" cy="2292626"/>
          </a:xfrm>
        </p:grpSpPr>
        <p:pic>
          <p:nvPicPr>
            <p:cNvPr id="14" name="Picture 13">
              <a:extLst>
                <a:ext uri="{FF2B5EF4-FFF2-40B4-BE49-F238E27FC236}">
                  <a16:creationId xmlns:a16="http://schemas.microsoft.com/office/drawing/2014/main" id="{BDEC880E-9A77-ED4E-91AA-34BB950D0F08}"/>
                </a:ext>
              </a:extLst>
            </p:cNvPr>
            <p:cNvPicPr>
              <a:picLocks noChangeAspect="1"/>
            </p:cNvPicPr>
            <p:nvPr/>
          </p:nvPicPr>
          <p:blipFill rotWithShape="1">
            <a:blip r:embed="rId4">
              <a:extLst>
                <a:ext uri="{28A0092B-C50C-407E-A947-70E740481C1C}">
                  <a14:useLocalDpi xmlns:a14="http://schemas.microsoft.com/office/drawing/2010/main" val="0"/>
                </a:ext>
              </a:extLst>
            </a:blip>
            <a:srcRect l="2891" t="13914" r="9685" b="5208"/>
            <a:stretch/>
          </p:blipFill>
          <p:spPr>
            <a:xfrm>
              <a:off x="1047147" y="4033529"/>
              <a:ext cx="3207026" cy="2292626"/>
            </a:xfrm>
            <a:prstGeom prst="rect">
              <a:avLst/>
            </a:prstGeom>
          </p:spPr>
        </p:pic>
        <p:sp>
          <p:nvSpPr>
            <p:cNvPr id="15" name="TextBox 14">
              <a:extLst>
                <a:ext uri="{FF2B5EF4-FFF2-40B4-BE49-F238E27FC236}">
                  <a16:creationId xmlns:a16="http://schemas.microsoft.com/office/drawing/2014/main" id="{8E6642C0-8368-2441-B7E4-0BA1CBE43D45}"/>
                </a:ext>
              </a:extLst>
            </p:cNvPr>
            <p:cNvSpPr txBox="1"/>
            <p:nvPr/>
          </p:nvSpPr>
          <p:spPr>
            <a:xfrm>
              <a:off x="3318209" y="4278248"/>
              <a:ext cx="831852" cy="677108"/>
            </a:xfrm>
            <a:prstGeom prst="rect">
              <a:avLst/>
            </a:prstGeom>
            <a:noFill/>
          </p:spPr>
          <p:txBody>
            <a:bodyPr wrap="none" rtlCol="0">
              <a:spAutoFit/>
            </a:bodyPr>
            <a:lstStyle/>
            <a:p>
              <a:r>
                <a:rPr lang="en-US" sz="1350" b="1" dirty="0"/>
                <a:t>Spinal</a:t>
              </a:r>
            </a:p>
            <a:p>
              <a:r>
                <a:rPr lang="en-US" sz="1350" b="1" dirty="0"/>
                <a:t>Cord</a:t>
              </a:r>
            </a:p>
          </p:txBody>
        </p:sp>
      </p:grpSp>
      <p:grpSp>
        <p:nvGrpSpPr>
          <p:cNvPr id="18" name="Group 17">
            <a:extLst>
              <a:ext uri="{FF2B5EF4-FFF2-40B4-BE49-F238E27FC236}">
                <a16:creationId xmlns:a16="http://schemas.microsoft.com/office/drawing/2014/main" id="{4BD44470-EE8B-9D4A-A0EC-B18D62CEFF31}"/>
              </a:ext>
            </a:extLst>
          </p:cNvPr>
          <p:cNvGrpSpPr/>
          <p:nvPr/>
        </p:nvGrpSpPr>
        <p:grpSpPr>
          <a:xfrm>
            <a:off x="5578778" y="1700006"/>
            <a:ext cx="2422230" cy="1844391"/>
            <a:chOff x="5936974" y="2319088"/>
            <a:chExt cx="3180523" cy="2292626"/>
          </a:xfrm>
        </p:grpSpPr>
        <p:pic>
          <p:nvPicPr>
            <p:cNvPr id="16" name="Content Placeholder 7">
              <a:extLst>
                <a:ext uri="{FF2B5EF4-FFF2-40B4-BE49-F238E27FC236}">
                  <a16:creationId xmlns:a16="http://schemas.microsoft.com/office/drawing/2014/main" id="{A226D1D1-6253-0A47-8611-C09AE76B5B85}"/>
                </a:ext>
              </a:extLst>
            </p:cNvPr>
            <p:cNvPicPr>
              <a:picLocks noChangeAspect="1"/>
            </p:cNvPicPr>
            <p:nvPr/>
          </p:nvPicPr>
          <p:blipFill rotWithShape="1">
            <a:blip r:embed="rId5">
              <a:extLst>
                <a:ext uri="{28A0092B-C50C-407E-A947-70E740481C1C}">
                  <a14:useLocalDpi xmlns:a14="http://schemas.microsoft.com/office/drawing/2010/main" val="0"/>
                </a:ext>
              </a:extLst>
            </a:blip>
            <a:srcRect l="2822" t="13914" r="10476" b="5208"/>
            <a:stretch/>
          </p:blipFill>
          <p:spPr>
            <a:xfrm>
              <a:off x="5936974" y="2319088"/>
              <a:ext cx="3180523" cy="2292626"/>
            </a:xfrm>
            <a:prstGeom prst="rect">
              <a:avLst/>
            </a:prstGeom>
          </p:spPr>
        </p:pic>
        <p:sp>
          <p:nvSpPr>
            <p:cNvPr id="17" name="TextBox 16">
              <a:extLst>
                <a:ext uri="{FF2B5EF4-FFF2-40B4-BE49-F238E27FC236}">
                  <a16:creationId xmlns:a16="http://schemas.microsoft.com/office/drawing/2014/main" id="{97602F69-410F-1048-8EF7-CA086772540F}"/>
                </a:ext>
              </a:extLst>
            </p:cNvPr>
            <p:cNvSpPr txBox="1"/>
            <p:nvPr/>
          </p:nvSpPr>
          <p:spPr>
            <a:xfrm>
              <a:off x="7826967" y="2560494"/>
              <a:ext cx="1198324" cy="373010"/>
            </a:xfrm>
            <a:prstGeom prst="rect">
              <a:avLst/>
            </a:prstGeom>
            <a:noFill/>
          </p:spPr>
          <p:txBody>
            <a:bodyPr wrap="none" rtlCol="0">
              <a:spAutoFit/>
            </a:bodyPr>
            <a:lstStyle/>
            <a:p>
              <a:r>
                <a:rPr lang="en-US" sz="1350" b="1" dirty="0"/>
                <a:t>Brainstem</a:t>
              </a:r>
            </a:p>
          </p:txBody>
        </p:sp>
      </p:grpSp>
      <p:cxnSp>
        <p:nvCxnSpPr>
          <p:cNvPr id="22" name="Straight Connector 21">
            <a:extLst>
              <a:ext uri="{FF2B5EF4-FFF2-40B4-BE49-F238E27FC236}">
                <a16:creationId xmlns:a16="http://schemas.microsoft.com/office/drawing/2014/main" id="{B54C3432-BF34-1D4E-B732-CB8D013F8F9F}"/>
              </a:ext>
            </a:extLst>
          </p:cNvPr>
          <p:cNvCxnSpPr/>
          <p:nvPr/>
        </p:nvCxnSpPr>
        <p:spPr>
          <a:xfrm>
            <a:off x="5804453" y="4884596"/>
            <a:ext cx="2029736" cy="0"/>
          </a:xfrm>
          <a:prstGeom prst="line">
            <a:avLst/>
          </a:prstGeom>
          <a:ln w="25400">
            <a:solidFill>
              <a:srgbClr val="0037FF"/>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8385B084-C78A-4842-81A9-867E81CCFB3A}"/>
              </a:ext>
            </a:extLst>
          </p:cNvPr>
          <p:cNvCxnSpPr/>
          <p:nvPr/>
        </p:nvCxnSpPr>
        <p:spPr>
          <a:xfrm>
            <a:off x="5799484" y="4655996"/>
            <a:ext cx="202973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75AABD8-7A05-0E48-BFD8-3E7041E170F6}"/>
              </a:ext>
            </a:extLst>
          </p:cNvPr>
          <p:cNvCxnSpPr/>
          <p:nvPr/>
        </p:nvCxnSpPr>
        <p:spPr>
          <a:xfrm>
            <a:off x="5799485" y="4392612"/>
            <a:ext cx="202973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AF50FC3-E500-AA4C-A9F0-C3F155487A76}"/>
              </a:ext>
            </a:extLst>
          </p:cNvPr>
          <p:cNvCxnSpPr/>
          <p:nvPr/>
        </p:nvCxnSpPr>
        <p:spPr>
          <a:xfrm>
            <a:off x="5804455" y="4139165"/>
            <a:ext cx="202973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073DC40-F206-E041-A3B3-531C829F7321}"/>
              </a:ext>
            </a:extLst>
          </p:cNvPr>
          <p:cNvCxnSpPr/>
          <p:nvPr/>
        </p:nvCxnSpPr>
        <p:spPr>
          <a:xfrm>
            <a:off x="5799487" y="3855905"/>
            <a:ext cx="202973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6F64371-A8D3-4347-8413-5327BFDFCD6B}"/>
              </a:ext>
            </a:extLst>
          </p:cNvPr>
          <p:cNvCxnSpPr/>
          <p:nvPr/>
        </p:nvCxnSpPr>
        <p:spPr>
          <a:xfrm>
            <a:off x="5804458" y="3622336"/>
            <a:ext cx="202973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72F799D-F75E-694B-932B-368DD28388FF}"/>
              </a:ext>
            </a:extLst>
          </p:cNvPr>
          <p:cNvCxnSpPr/>
          <p:nvPr/>
        </p:nvCxnSpPr>
        <p:spPr>
          <a:xfrm>
            <a:off x="5809423" y="3257066"/>
            <a:ext cx="202973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733FD4C-AB57-754E-9060-95FB8F847FF6}"/>
              </a:ext>
            </a:extLst>
          </p:cNvPr>
          <p:cNvCxnSpPr/>
          <p:nvPr/>
        </p:nvCxnSpPr>
        <p:spPr>
          <a:xfrm>
            <a:off x="5804454" y="3043375"/>
            <a:ext cx="202973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A4C0EDD-99E7-DE4D-B656-A49649894133}"/>
              </a:ext>
            </a:extLst>
          </p:cNvPr>
          <p:cNvCxnSpPr/>
          <p:nvPr/>
        </p:nvCxnSpPr>
        <p:spPr>
          <a:xfrm>
            <a:off x="5804455" y="2742719"/>
            <a:ext cx="202973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74F3B8AB-31FB-E648-BD87-E85FBCEC872D}"/>
              </a:ext>
            </a:extLst>
          </p:cNvPr>
          <p:cNvCxnSpPr/>
          <p:nvPr/>
        </p:nvCxnSpPr>
        <p:spPr>
          <a:xfrm>
            <a:off x="5809425" y="2459455"/>
            <a:ext cx="202973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DFE4387-4BF8-7D4F-91A6-635DAFBCD4AB}"/>
              </a:ext>
            </a:extLst>
          </p:cNvPr>
          <p:cNvCxnSpPr/>
          <p:nvPr/>
        </p:nvCxnSpPr>
        <p:spPr>
          <a:xfrm>
            <a:off x="5804457" y="2166877"/>
            <a:ext cx="2029736"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9109C8C-125C-0244-BDDB-04776FC88279}"/>
              </a:ext>
            </a:extLst>
          </p:cNvPr>
          <p:cNvCxnSpPr/>
          <p:nvPr/>
        </p:nvCxnSpPr>
        <p:spPr>
          <a:xfrm>
            <a:off x="5809427" y="1927718"/>
            <a:ext cx="2029736" cy="0"/>
          </a:xfrm>
          <a:prstGeom prst="line">
            <a:avLst/>
          </a:prstGeom>
          <a:ln w="25400">
            <a:solidFill>
              <a:srgbClr val="0037FF"/>
            </a:solidFill>
            <a:prstDash val="dash"/>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B15E3AAF-AA44-864A-8B94-F1737B54197D}"/>
              </a:ext>
            </a:extLst>
          </p:cNvPr>
          <p:cNvGrpSpPr/>
          <p:nvPr/>
        </p:nvGrpSpPr>
        <p:grpSpPr>
          <a:xfrm>
            <a:off x="911229" y="4420421"/>
            <a:ext cx="3877587" cy="522194"/>
            <a:chOff x="1778496" y="4150999"/>
            <a:chExt cx="3330063" cy="522194"/>
          </a:xfrm>
        </p:grpSpPr>
        <mc:AlternateContent xmlns:mc="http://schemas.openxmlformats.org/markup-compatibility/2006">
          <mc:Choice xmlns:a14="http://schemas.microsoft.com/office/drawing/2010/main" Requires="a14">
            <p:sp>
              <p:nvSpPr>
                <p:cNvPr id="2" name="TextBox 1"/>
                <p:cNvSpPr txBox="1"/>
                <p:nvPr/>
              </p:nvSpPr>
              <p:spPr>
                <a:xfrm>
                  <a:off x="1778496" y="4150999"/>
                  <a:ext cx="493217" cy="522194"/>
                </a:xfrm>
                <a:prstGeom prst="rect">
                  <a:avLst/>
                </a:prstGeom>
                <a:noFill/>
              </p:spPr>
              <p:txBody>
                <a:bodyPr wrap="square" rtlCol="0">
                  <a:spAutoFit/>
                </a:bodyPr>
                <a:lstStyle/>
                <a:p>
                  <a14:m>
                    <m:oMath xmlns:m="http://schemas.openxmlformats.org/officeDocument/2006/math">
                      <m:sSub>
                        <m:sSubPr>
                          <m:ctrlPr>
                            <a:rPr lang="en-US" sz="1400" i="1">
                              <a:solidFill>
                                <a:srgbClr val="0037FF"/>
                              </a:solidFill>
                              <a:latin typeface="Cambria Math" panose="02040503050406030204" pitchFamily="18" charset="0"/>
                            </a:rPr>
                          </m:ctrlPr>
                        </m:sSubPr>
                        <m:e>
                          <m:r>
                            <m:rPr>
                              <m:sty m:val="p"/>
                            </m:rPr>
                            <a:rPr lang="en-US" sz="1400">
                              <a:solidFill>
                                <a:srgbClr val="0037FF"/>
                              </a:solidFill>
                              <a:latin typeface="Cambria Math" panose="02040503050406030204" pitchFamily="18" charset="0"/>
                            </a:rPr>
                            <m:t>D</m:t>
                          </m:r>
                        </m:e>
                        <m:sub>
                          <m:r>
                            <a:rPr lang="en-US" sz="1400">
                              <a:solidFill>
                                <a:srgbClr val="0037FF"/>
                              </a:solidFill>
                              <a:latin typeface="Cambria Math" panose="02040503050406030204" pitchFamily="18" charset="0"/>
                            </a:rPr>
                            <m:t>2%</m:t>
                          </m:r>
                        </m:sub>
                      </m:sSub>
                    </m:oMath>
                  </a14:m>
                  <a:r>
                    <a:rPr lang="en-US" sz="1400" dirty="0">
                      <a:solidFill>
                        <a:srgbClr val="0037FF"/>
                      </a:solidFill>
                      <a:latin typeface="+mj-lt"/>
                    </a:rPr>
                    <a:t>,</a:t>
                  </a:r>
                </a:p>
              </p:txBody>
            </p:sp>
          </mc:Choice>
          <mc:Fallback>
            <p:sp>
              <p:nvSpPr>
                <p:cNvPr id="2" name="TextBox 1"/>
                <p:cNvSpPr txBox="1">
                  <a:spLocks noRot="1" noChangeAspect="1" noMove="1" noResize="1" noEditPoints="1" noAdjustHandles="1" noChangeArrowheads="1" noChangeShapeType="1" noTextEdit="1"/>
                </p:cNvSpPr>
                <p:nvPr/>
              </p:nvSpPr>
              <p:spPr>
                <a:xfrm>
                  <a:off x="1778496" y="4150999"/>
                  <a:ext cx="493217" cy="522194"/>
                </a:xfrm>
                <a:prstGeom prst="rect">
                  <a:avLst/>
                </a:prstGeom>
                <a:blipFill>
                  <a:blip r:embed="rId6"/>
                  <a:stretch>
                    <a:fillRect t="-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p:cNvSpPr txBox="1"/>
                <p:nvPr/>
              </p:nvSpPr>
              <p:spPr>
                <a:xfrm>
                  <a:off x="2271713" y="4150999"/>
                  <a:ext cx="565902" cy="522194"/>
                </a:xfrm>
                <a:prstGeom prst="rect">
                  <a:avLst/>
                </a:prstGeom>
                <a:noFill/>
              </p:spPr>
              <p:txBody>
                <a:bodyPr wrap="square" rtlCol="0">
                  <a:spAutoFit/>
                </a:bodyPr>
                <a:lstStyle/>
                <a:p>
                  <a14:m>
                    <m:oMath xmlns:m="http://schemas.openxmlformats.org/officeDocument/2006/math">
                      <m:sSub>
                        <m:sSubPr>
                          <m:ctrlPr>
                            <a:rPr lang="en-US" sz="1400" i="1">
                              <a:solidFill>
                                <a:srgbClr val="E48312"/>
                              </a:solidFill>
                              <a:latin typeface="Cambria Math" panose="02040503050406030204" pitchFamily="18" charset="0"/>
                            </a:rPr>
                          </m:ctrlPr>
                        </m:sSubPr>
                        <m:e>
                          <m:r>
                            <m:rPr>
                              <m:sty m:val="p"/>
                            </m:rPr>
                            <a:rPr lang="en-US" sz="1400">
                              <a:solidFill>
                                <a:srgbClr val="E48312"/>
                              </a:solidFill>
                              <a:latin typeface="Cambria Math" panose="02040503050406030204" pitchFamily="18" charset="0"/>
                            </a:rPr>
                            <m:t>D</m:t>
                          </m:r>
                        </m:e>
                        <m:sub>
                          <m:r>
                            <a:rPr lang="en-US" sz="1400">
                              <a:solidFill>
                                <a:srgbClr val="E48312"/>
                              </a:solidFill>
                              <a:latin typeface="Cambria Math" panose="02040503050406030204" pitchFamily="18" charset="0"/>
                            </a:rPr>
                            <m:t>2</m:t>
                          </m:r>
                          <m:r>
                            <a:rPr lang="en-US" sz="1400">
                              <a:solidFill>
                                <a:srgbClr val="E48312"/>
                              </a:solidFill>
                              <a:latin typeface="Cambria Math" panose="02040503050406030204" pitchFamily="18" charset="0"/>
                            </a:rPr>
                            <m:t>0</m:t>
                          </m:r>
                          <m:r>
                            <a:rPr lang="en-US" sz="1400">
                              <a:solidFill>
                                <a:srgbClr val="E48312"/>
                              </a:solidFill>
                              <a:latin typeface="Cambria Math" panose="02040503050406030204" pitchFamily="18" charset="0"/>
                            </a:rPr>
                            <m:t>%</m:t>
                          </m:r>
                        </m:sub>
                      </m:sSub>
                    </m:oMath>
                  </a14:m>
                  <a:r>
                    <a:rPr lang="en-US" sz="1400" dirty="0">
                      <a:solidFill>
                        <a:srgbClr val="E48312"/>
                      </a:solidFill>
                      <a:latin typeface="+mj-lt"/>
                    </a:rPr>
                    <a:t>,</a:t>
                  </a:r>
                </a:p>
              </p:txBody>
            </p:sp>
          </mc:Choice>
          <mc:Fallback>
            <p:sp>
              <p:nvSpPr>
                <p:cNvPr id="34" name="TextBox 33"/>
                <p:cNvSpPr txBox="1">
                  <a:spLocks noRot="1" noChangeAspect="1" noMove="1" noResize="1" noEditPoints="1" noAdjustHandles="1" noChangeArrowheads="1" noChangeShapeType="1" noTextEdit="1"/>
                </p:cNvSpPr>
                <p:nvPr/>
              </p:nvSpPr>
              <p:spPr>
                <a:xfrm>
                  <a:off x="2271713" y="4150999"/>
                  <a:ext cx="565902" cy="522194"/>
                </a:xfrm>
                <a:prstGeom prst="rect">
                  <a:avLst/>
                </a:prstGeom>
                <a:blipFill>
                  <a:blip r:embed="rId7"/>
                  <a:stretch>
                    <a:fillRect t="-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p:cNvSpPr txBox="1"/>
                <p:nvPr/>
              </p:nvSpPr>
              <p:spPr>
                <a:xfrm>
                  <a:off x="2837615" y="4150999"/>
                  <a:ext cx="565902" cy="522194"/>
                </a:xfrm>
                <a:prstGeom prst="rect">
                  <a:avLst/>
                </a:prstGeom>
                <a:noFill/>
              </p:spPr>
              <p:txBody>
                <a:bodyPr wrap="square" rtlCol="0">
                  <a:spAutoFit/>
                </a:bodyPr>
                <a:lstStyle/>
                <a:p>
                  <a14:m>
                    <m:oMath xmlns:m="http://schemas.openxmlformats.org/officeDocument/2006/math">
                      <m:sSub>
                        <m:sSubPr>
                          <m:ctrlPr>
                            <a:rPr lang="en-US" sz="1400" i="1">
                              <a:solidFill>
                                <a:srgbClr val="E48312"/>
                              </a:solidFill>
                              <a:latin typeface="Cambria Math" panose="02040503050406030204" pitchFamily="18" charset="0"/>
                            </a:rPr>
                          </m:ctrlPr>
                        </m:sSubPr>
                        <m:e>
                          <m:r>
                            <m:rPr>
                              <m:sty m:val="p"/>
                            </m:rPr>
                            <a:rPr lang="en-US" sz="1400">
                              <a:solidFill>
                                <a:srgbClr val="E48312"/>
                              </a:solidFill>
                              <a:latin typeface="Cambria Math" panose="02040503050406030204" pitchFamily="18" charset="0"/>
                            </a:rPr>
                            <m:t>D</m:t>
                          </m:r>
                        </m:e>
                        <m:sub>
                          <m:r>
                            <a:rPr lang="en-US" sz="1400">
                              <a:solidFill>
                                <a:srgbClr val="E48312"/>
                              </a:solidFill>
                              <a:latin typeface="Cambria Math" panose="02040503050406030204" pitchFamily="18" charset="0"/>
                            </a:rPr>
                            <m:t>40</m:t>
                          </m:r>
                          <m:r>
                            <a:rPr lang="en-US" sz="1400">
                              <a:solidFill>
                                <a:srgbClr val="E48312"/>
                              </a:solidFill>
                              <a:latin typeface="Cambria Math" panose="02040503050406030204" pitchFamily="18" charset="0"/>
                            </a:rPr>
                            <m:t>%</m:t>
                          </m:r>
                        </m:sub>
                      </m:sSub>
                    </m:oMath>
                  </a14:m>
                  <a:r>
                    <a:rPr lang="en-US" sz="1400" dirty="0">
                      <a:solidFill>
                        <a:srgbClr val="E48312"/>
                      </a:solidFill>
                      <a:latin typeface="+mj-lt"/>
                    </a:rPr>
                    <a:t>,</a:t>
                  </a:r>
                </a:p>
              </p:txBody>
            </p:sp>
          </mc:Choice>
          <mc:Fallback>
            <p:sp>
              <p:nvSpPr>
                <p:cNvPr id="35" name="TextBox 34"/>
                <p:cNvSpPr txBox="1">
                  <a:spLocks noRot="1" noChangeAspect="1" noMove="1" noResize="1" noEditPoints="1" noAdjustHandles="1" noChangeArrowheads="1" noChangeShapeType="1" noTextEdit="1"/>
                </p:cNvSpPr>
                <p:nvPr/>
              </p:nvSpPr>
              <p:spPr>
                <a:xfrm>
                  <a:off x="2837615" y="4150999"/>
                  <a:ext cx="565902" cy="522194"/>
                </a:xfrm>
                <a:prstGeom prst="rect">
                  <a:avLst/>
                </a:prstGeom>
                <a:blipFill>
                  <a:blip r:embed="rId8"/>
                  <a:stretch>
                    <a:fillRect t="-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p:cNvSpPr txBox="1"/>
                <p:nvPr/>
              </p:nvSpPr>
              <p:spPr>
                <a:xfrm>
                  <a:off x="3403517" y="4150999"/>
                  <a:ext cx="565902" cy="522194"/>
                </a:xfrm>
                <a:prstGeom prst="rect">
                  <a:avLst/>
                </a:prstGeom>
                <a:noFill/>
              </p:spPr>
              <p:txBody>
                <a:bodyPr wrap="square" rtlCol="0">
                  <a:spAutoFit/>
                </a:bodyPr>
                <a:lstStyle/>
                <a:p>
                  <a14:m>
                    <m:oMath xmlns:m="http://schemas.openxmlformats.org/officeDocument/2006/math">
                      <m:sSub>
                        <m:sSubPr>
                          <m:ctrlPr>
                            <a:rPr lang="en-US" sz="1400" i="1">
                              <a:solidFill>
                                <a:srgbClr val="E48312"/>
                              </a:solidFill>
                              <a:latin typeface="Cambria Math" panose="02040503050406030204" pitchFamily="18" charset="0"/>
                            </a:rPr>
                          </m:ctrlPr>
                        </m:sSubPr>
                        <m:e>
                          <m:r>
                            <m:rPr>
                              <m:sty m:val="p"/>
                            </m:rPr>
                            <a:rPr lang="en-US" sz="1400">
                              <a:solidFill>
                                <a:srgbClr val="E48312"/>
                              </a:solidFill>
                              <a:latin typeface="Cambria Math" panose="02040503050406030204" pitchFamily="18" charset="0"/>
                            </a:rPr>
                            <m:t>D</m:t>
                          </m:r>
                        </m:e>
                        <m:sub>
                          <m:r>
                            <a:rPr lang="en-US" sz="1400">
                              <a:solidFill>
                                <a:srgbClr val="E48312"/>
                              </a:solidFill>
                              <a:latin typeface="Cambria Math" panose="02040503050406030204" pitchFamily="18" charset="0"/>
                            </a:rPr>
                            <m:t>60</m:t>
                          </m:r>
                          <m:r>
                            <a:rPr lang="en-US" sz="1400">
                              <a:solidFill>
                                <a:srgbClr val="E48312"/>
                              </a:solidFill>
                              <a:latin typeface="Cambria Math" panose="02040503050406030204" pitchFamily="18" charset="0"/>
                            </a:rPr>
                            <m:t>%</m:t>
                          </m:r>
                        </m:sub>
                      </m:sSub>
                    </m:oMath>
                  </a14:m>
                  <a:r>
                    <a:rPr lang="en-US" sz="1400" dirty="0">
                      <a:solidFill>
                        <a:srgbClr val="E48312"/>
                      </a:solidFill>
                      <a:latin typeface="+mj-lt"/>
                    </a:rPr>
                    <a:t>,</a:t>
                  </a:r>
                </a:p>
              </p:txBody>
            </p:sp>
          </mc:Choice>
          <mc:Fallback>
            <p:sp>
              <p:nvSpPr>
                <p:cNvPr id="36" name="TextBox 35"/>
                <p:cNvSpPr txBox="1">
                  <a:spLocks noRot="1" noChangeAspect="1" noMove="1" noResize="1" noEditPoints="1" noAdjustHandles="1" noChangeArrowheads="1" noChangeShapeType="1" noTextEdit="1"/>
                </p:cNvSpPr>
                <p:nvPr/>
              </p:nvSpPr>
              <p:spPr>
                <a:xfrm>
                  <a:off x="3403517" y="4150999"/>
                  <a:ext cx="565902" cy="522194"/>
                </a:xfrm>
                <a:prstGeom prst="rect">
                  <a:avLst/>
                </a:prstGeom>
                <a:blipFill>
                  <a:blip r:embed="rId9"/>
                  <a:stretch>
                    <a:fillRect t="-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p:cNvSpPr txBox="1"/>
                <p:nvPr/>
              </p:nvSpPr>
              <p:spPr>
                <a:xfrm>
                  <a:off x="3973087" y="4150999"/>
                  <a:ext cx="565902" cy="522194"/>
                </a:xfrm>
                <a:prstGeom prst="rect">
                  <a:avLst/>
                </a:prstGeom>
                <a:noFill/>
              </p:spPr>
              <p:txBody>
                <a:bodyPr wrap="square" rtlCol="0">
                  <a:spAutoFit/>
                </a:bodyPr>
                <a:lstStyle/>
                <a:p>
                  <a14:m>
                    <m:oMath xmlns:m="http://schemas.openxmlformats.org/officeDocument/2006/math">
                      <m:sSub>
                        <m:sSubPr>
                          <m:ctrlPr>
                            <a:rPr lang="en-US" sz="1400" i="1">
                              <a:solidFill>
                                <a:srgbClr val="E48312"/>
                              </a:solidFill>
                              <a:latin typeface="Cambria Math" panose="02040503050406030204" pitchFamily="18" charset="0"/>
                            </a:rPr>
                          </m:ctrlPr>
                        </m:sSubPr>
                        <m:e>
                          <m:r>
                            <m:rPr>
                              <m:sty m:val="p"/>
                            </m:rPr>
                            <a:rPr lang="en-US" sz="1400">
                              <a:solidFill>
                                <a:srgbClr val="E48312"/>
                              </a:solidFill>
                              <a:latin typeface="Cambria Math" panose="02040503050406030204" pitchFamily="18" charset="0"/>
                            </a:rPr>
                            <m:t>D</m:t>
                          </m:r>
                        </m:e>
                        <m:sub>
                          <m:r>
                            <a:rPr lang="en-US" sz="1400">
                              <a:solidFill>
                                <a:srgbClr val="E48312"/>
                              </a:solidFill>
                              <a:latin typeface="Cambria Math" panose="02040503050406030204" pitchFamily="18" charset="0"/>
                            </a:rPr>
                            <m:t>80</m:t>
                          </m:r>
                          <m:r>
                            <a:rPr lang="en-US" sz="1400">
                              <a:solidFill>
                                <a:srgbClr val="E48312"/>
                              </a:solidFill>
                              <a:latin typeface="Cambria Math" panose="02040503050406030204" pitchFamily="18" charset="0"/>
                            </a:rPr>
                            <m:t>%</m:t>
                          </m:r>
                        </m:sub>
                      </m:sSub>
                    </m:oMath>
                  </a14:m>
                  <a:r>
                    <a:rPr lang="en-US" sz="1400" dirty="0">
                      <a:solidFill>
                        <a:srgbClr val="E48312"/>
                      </a:solidFill>
                      <a:latin typeface="+mj-lt"/>
                    </a:rPr>
                    <a:t>,</a:t>
                  </a:r>
                </a:p>
              </p:txBody>
            </p:sp>
          </mc:Choice>
          <mc:Fallback>
            <p:sp>
              <p:nvSpPr>
                <p:cNvPr id="37" name="TextBox 36"/>
                <p:cNvSpPr txBox="1">
                  <a:spLocks noRot="1" noChangeAspect="1" noMove="1" noResize="1" noEditPoints="1" noAdjustHandles="1" noChangeArrowheads="1" noChangeShapeType="1" noTextEdit="1"/>
                </p:cNvSpPr>
                <p:nvPr/>
              </p:nvSpPr>
              <p:spPr>
                <a:xfrm>
                  <a:off x="3973087" y="4150999"/>
                  <a:ext cx="565902" cy="522194"/>
                </a:xfrm>
                <a:prstGeom prst="rect">
                  <a:avLst/>
                </a:prstGeom>
                <a:blipFill>
                  <a:blip r:embed="rId10"/>
                  <a:stretch>
                    <a:fillRect t="-2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p:cNvSpPr txBox="1"/>
                <p:nvPr/>
              </p:nvSpPr>
              <p:spPr>
                <a:xfrm>
                  <a:off x="4542657" y="4150999"/>
                  <a:ext cx="56590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i="1">
                                <a:solidFill>
                                  <a:srgbClr val="0037FF"/>
                                </a:solidFill>
                                <a:latin typeface="Cambria Math" panose="02040503050406030204" pitchFamily="18" charset="0"/>
                              </a:rPr>
                            </m:ctrlPr>
                          </m:sSubPr>
                          <m:e>
                            <m:r>
                              <m:rPr>
                                <m:sty m:val="p"/>
                              </m:rPr>
                              <a:rPr lang="en-US" sz="1400">
                                <a:solidFill>
                                  <a:srgbClr val="0037FF"/>
                                </a:solidFill>
                                <a:latin typeface="Cambria Math" panose="02040503050406030204" pitchFamily="18" charset="0"/>
                              </a:rPr>
                              <m:t>D</m:t>
                            </m:r>
                          </m:e>
                          <m:sub>
                            <m:r>
                              <a:rPr lang="en-US" sz="1400">
                                <a:solidFill>
                                  <a:srgbClr val="0037FF"/>
                                </a:solidFill>
                                <a:latin typeface="Cambria Math" panose="02040503050406030204" pitchFamily="18" charset="0"/>
                              </a:rPr>
                              <m:t>98</m:t>
                            </m:r>
                            <m:r>
                              <a:rPr lang="en-US" sz="1400">
                                <a:solidFill>
                                  <a:srgbClr val="0037FF"/>
                                </a:solidFill>
                                <a:latin typeface="Cambria Math" panose="02040503050406030204" pitchFamily="18" charset="0"/>
                              </a:rPr>
                              <m:t>%</m:t>
                            </m:r>
                          </m:sub>
                        </m:sSub>
                      </m:oMath>
                    </m:oMathPara>
                  </a14:m>
                  <a:endParaRPr lang="en-US" sz="1400" dirty="0">
                    <a:solidFill>
                      <a:srgbClr val="0037FF"/>
                    </a:solidFill>
                    <a:latin typeface="+mj-lt"/>
                  </a:endParaRPr>
                </a:p>
              </p:txBody>
            </p:sp>
          </mc:Choice>
          <mc:Fallback>
            <p:sp>
              <p:nvSpPr>
                <p:cNvPr id="38" name="TextBox 37"/>
                <p:cNvSpPr txBox="1">
                  <a:spLocks noRot="1" noChangeAspect="1" noMove="1" noResize="1" noEditPoints="1" noAdjustHandles="1" noChangeArrowheads="1" noChangeShapeType="1" noTextEdit="1"/>
                </p:cNvSpPr>
                <p:nvPr/>
              </p:nvSpPr>
              <p:spPr>
                <a:xfrm>
                  <a:off x="4542657" y="4150999"/>
                  <a:ext cx="565902" cy="307777"/>
                </a:xfrm>
                <a:prstGeom prst="rect">
                  <a:avLst/>
                </a:prstGeom>
                <a:blipFill>
                  <a:blip r:embed="rId11"/>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427255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22" presetClass="entr" presetSubtype="8"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1000"/>
                                        <p:tgtEl>
                                          <p:spTgt spid="22"/>
                                        </p:tgtEl>
                                      </p:cBhvr>
                                    </p:animEffect>
                                  </p:childTnLst>
                                </p:cTn>
                              </p:par>
                              <p:par>
                                <p:cTn id="38" presetID="22" presetClass="entr" presetSubtype="8"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1000"/>
                                        <p:tgtEl>
                                          <p:spTgt spid="28"/>
                                        </p:tgtEl>
                                      </p:cBhvr>
                                    </p:animEffect>
                                  </p:childTnLst>
                                </p:cTn>
                              </p:par>
                              <p:par>
                                <p:cTn id="41" presetID="22" presetClass="entr" presetSubtype="8"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1000"/>
                                        <p:tgtEl>
                                          <p:spTgt spid="23"/>
                                        </p:tgtEl>
                                      </p:cBhvr>
                                    </p:animEffect>
                                  </p:childTnLst>
                                </p:cTn>
                              </p:par>
                              <p:par>
                                <p:cTn id="44" presetID="22" presetClass="entr" presetSubtype="8"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1000"/>
                                        <p:tgtEl>
                                          <p:spTgt spid="29"/>
                                        </p:tgtEl>
                                      </p:cBhvr>
                                    </p:animEffect>
                                  </p:childTnLst>
                                </p:cTn>
                              </p:par>
                              <p:par>
                                <p:cTn id="47" presetID="22" presetClass="entr" presetSubtype="8"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1000"/>
                                        <p:tgtEl>
                                          <p:spTgt spid="24"/>
                                        </p:tgtEl>
                                      </p:cBhvr>
                                    </p:animEffect>
                                  </p:childTnLst>
                                </p:cTn>
                              </p:par>
                              <p:par>
                                <p:cTn id="50" presetID="22" presetClass="entr" presetSubtype="8"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1000"/>
                                        <p:tgtEl>
                                          <p:spTgt spid="30"/>
                                        </p:tgtEl>
                                      </p:cBhvr>
                                    </p:animEffect>
                                  </p:childTnLst>
                                </p:cTn>
                              </p:par>
                              <p:par>
                                <p:cTn id="53" presetID="22" presetClass="entr" presetSubtype="8"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1000"/>
                                        <p:tgtEl>
                                          <p:spTgt spid="25"/>
                                        </p:tgtEl>
                                      </p:cBhvr>
                                    </p:animEffect>
                                  </p:childTnLst>
                                </p:cTn>
                              </p:par>
                              <p:par>
                                <p:cTn id="56" presetID="22" presetClass="entr" presetSubtype="8"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ipe(left)">
                                      <p:cBhvr>
                                        <p:cTn id="58" dur="1000"/>
                                        <p:tgtEl>
                                          <p:spTgt spid="31"/>
                                        </p:tgtEl>
                                      </p:cBhvr>
                                    </p:animEffect>
                                  </p:childTnLst>
                                </p:cTn>
                              </p:par>
                              <p:par>
                                <p:cTn id="59" presetID="22" presetClass="entr" presetSubtype="8"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1000"/>
                                        <p:tgtEl>
                                          <p:spTgt spid="26"/>
                                        </p:tgtEl>
                                      </p:cBhvr>
                                    </p:animEffect>
                                  </p:childTnLst>
                                </p:cTn>
                              </p:par>
                              <p:par>
                                <p:cTn id="62" presetID="22" presetClass="entr" presetSubtype="8" fill="hold"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left)">
                                      <p:cBhvr>
                                        <p:cTn id="64" dur="1000"/>
                                        <p:tgtEl>
                                          <p:spTgt spid="32"/>
                                        </p:tgtEl>
                                      </p:cBhvr>
                                    </p:animEffect>
                                  </p:childTnLst>
                                </p:cTn>
                              </p:par>
                              <p:par>
                                <p:cTn id="65" presetID="22" presetClass="entr" presetSubtype="8"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1000"/>
                                        <p:tgtEl>
                                          <p:spTgt spid="27"/>
                                        </p:tgtEl>
                                      </p:cBhvr>
                                    </p:animEffect>
                                  </p:childTnLst>
                                </p:cTn>
                              </p:par>
                              <p:par>
                                <p:cTn id="68" presetID="22" presetClass="entr" presetSubtype="8"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ipe(left)">
                                      <p:cBhvr>
                                        <p:cTn id="70"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C78094F-5600-6445-962C-900D0CB9AA8D}"/>
              </a:ext>
            </a:extLst>
          </p:cNvPr>
          <p:cNvSpPr>
            <a:spLocks noGrp="1"/>
          </p:cNvSpPr>
          <p:nvPr>
            <p:ph sz="half" idx="1"/>
          </p:nvPr>
        </p:nvSpPr>
        <p:spPr>
          <a:xfrm>
            <a:off x="236763" y="586787"/>
            <a:ext cx="6207579" cy="4045936"/>
          </a:xfrm>
        </p:spPr>
        <p:txBody>
          <a:bodyPr>
            <a:normAutofit/>
          </a:bodyPr>
          <a:lstStyle/>
          <a:p>
            <a:r>
              <a:rPr lang="en-US" sz="1400" dirty="0">
                <a:latin typeface="Arial" panose="020B0604020202020204" pitchFamily="34" charset="0"/>
                <a:cs typeface="Arial" panose="020B0604020202020204" pitchFamily="34" charset="0"/>
              </a:rPr>
              <a:t>Large variations in plans, especially for OAR sparing</a:t>
            </a:r>
          </a:p>
          <a:p>
            <a:pPr marL="0" indent="0">
              <a:buNone/>
            </a:pPr>
            <a:endParaRPr lang="en-US" sz="14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DVH data is often skewed</a:t>
            </a:r>
          </a:p>
          <a:p>
            <a:pPr marL="0" indent="0">
              <a:buNone/>
            </a:pPr>
            <a:endParaRPr lang="en-US" sz="1500" dirty="0">
              <a:latin typeface="Arial" panose="020B0604020202020204" pitchFamily="34" charset="0"/>
              <a:cs typeface="Arial" panose="020B0604020202020204" pitchFamily="34" charset="0"/>
            </a:endParaRPr>
          </a:p>
          <a:p>
            <a:pPr marL="0" indent="0">
              <a:buNone/>
            </a:pPr>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Lack of functional form modeling relationships for D</a:t>
            </a:r>
            <a:r>
              <a:rPr lang="en-US" sz="1500" baseline="-25000" dirty="0">
                <a:latin typeface="Arial" panose="020B0604020202020204" pitchFamily="34" charset="0"/>
                <a:cs typeface="Arial" panose="020B0604020202020204" pitchFamily="34" charset="0"/>
              </a:rPr>
              <a:t>x</a:t>
            </a:r>
            <a:endParaRPr lang="en-US" sz="1500" dirty="0">
              <a:latin typeface="Arial" panose="020B0604020202020204" pitchFamily="34" charset="0"/>
              <a:cs typeface="Arial" panose="020B0604020202020204" pitchFamily="34" charset="0"/>
            </a:endParaRPr>
          </a:p>
          <a:p>
            <a:pPr lvl="1"/>
            <a:r>
              <a:rPr lang="en-US" sz="1200" dirty="0">
                <a:latin typeface="Arial" panose="020B0604020202020204" pitchFamily="34" charset="0"/>
                <a:cs typeface="Arial" panose="020B0604020202020204" pitchFamily="34" charset="0"/>
              </a:rPr>
              <a:t>Linear models cannot account for non-linear relationships </a:t>
            </a:r>
          </a:p>
          <a:p>
            <a:endParaRPr lang="en-US" sz="1500" dirty="0">
              <a:latin typeface="Arial" panose="020B0604020202020204" pitchFamily="34" charset="0"/>
              <a:cs typeface="Arial" panose="020B0604020202020204" pitchFamily="34" charset="0"/>
            </a:endParaRPr>
          </a:p>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Need for machine learning algorithms</a:t>
            </a:r>
          </a:p>
          <a:p>
            <a:pPr lvl="1"/>
            <a:r>
              <a:rPr lang="en-US" sz="1200" dirty="0">
                <a:latin typeface="Arial" panose="020B0604020202020204" pitchFamily="34" charset="0"/>
                <a:cs typeface="Arial" panose="020B0604020202020204" pitchFamily="34" charset="0"/>
              </a:rPr>
              <a:t>Non-parametric and does not rely on functional forms to model relationships</a:t>
            </a:r>
          </a:p>
          <a:p>
            <a:endParaRPr lang="en-US" sz="1500" dirty="0">
              <a:latin typeface="Arial" panose="020B0604020202020204" pitchFamily="34" charset="0"/>
              <a:cs typeface="Arial" panose="020B0604020202020204" pitchFamily="34" charset="0"/>
            </a:endParaRPr>
          </a:p>
          <a:p>
            <a:endParaRPr lang="en-US" sz="1500"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C16AD4B9-450C-3743-AFA4-D49A29B27C10}"/>
              </a:ext>
            </a:extLst>
          </p:cNvPr>
          <p:cNvSpPr txBox="1">
            <a:spLocks/>
          </p:cNvSpPr>
          <p:nvPr/>
        </p:nvSpPr>
        <p:spPr>
          <a:xfrm>
            <a:off x="7305773" y="-53293"/>
            <a:ext cx="1838227" cy="64008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2400" dirty="0">
                <a:solidFill>
                  <a:schemeClr val="bg1"/>
                </a:solidFill>
                <a:latin typeface="Arial" panose="020B0604020202020204" pitchFamily="34" charset="0"/>
                <a:cs typeface="Arial" panose="020B0604020202020204" pitchFamily="34" charset="0"/>
              </a:rPr>
              <a:t>Motivation</a:t>
            </a:r>
          </a:p>
        </p:txBody>
      </p:sp>
      <p:sp>
        <p:nvSpPr>
          <p:cNvPr id="12" name="Rectangle 11">
            <a:extLst>
              <a:ext uri="{FF2B5EF4-FFF2-40B4-BE49-F238E27FC236}">
                <a16:creationId xmlns:a16="http://schemas.microsoft.com/office/drawing/2014/main" id="{3D1F5F63-DD29-EA46-999A-6C773E7983EC}"/>
              </a:ext>
            </a:extLst>
          </p:cNvPr>
          <p:cNvSpPr/>
          <p:nvPr/>
        </p:nvSpPr>
        <p:spPr>
          <a:xfrm>
            <a:off x="7639883" y="4494223"/>
            <a:ext cx="785792" cy="276999"/>
          </a:xfrm>
          <a:prstGeom prst="rect">
            <a:avLst/>
          </a:prstGeom>
        </p:spPr>
        <p:txBody>
          <a:bodyPr wrap="none">
            <a:spAutoFit/>
          </a:bodyPr>
          <a:lstStyle/>
          <a:p>
            <a:pPr algn="ctr">
              <a:defRPr/>
            </a:pPr>
            <a:r>
              <a:rPr lang="en-US" sz="1200" dirty="0">
                <a:latin typeface="Arial" panose="020B0604020202020204" pitchFamily="34" charset="0"/>
                <a:cs typeface="Arial" panose="020B0604020202020204" pitchFamily="34" charset="0"/>
              </a:rPr>
              <a:t>Cord D</a:t>
            </a:r>
            <a:r>
              <a:rPr lang="en-US" sz="1200" baseline="-25000" dirty="0">
                <a:latin typeface="Arial" panose="020B0604020202020204" pitchFamily="34" charset="0"/>
                <a:cs typeface="Arial" panose="020B0604020202020204" pitchFamily="34" charset="0"/>
              </a:rPr>
              <a:t>98</a:t>
            </a:r>
          </a:p>
        </p:txBody>
      </p:sp>
      <p:grpSp>
        <p:nvGrpSpPr>
          <p:cNvPr id="7" name="Group 6">
            <a:extLst>
              <a:ext uri="{FF2B5EF4-FFF2-40B4-BE49-F238E27FC236}">
                <a16:creationId xmlns:a16="http://schemas.microsoft.com/office/drawing/2014/main" id="{164F2D1C-4B4A-D04B-91C5-406F5212928F}"/>
              </a:ext>
            </a:extLst>
          </p:cNvPr>
          <p:cNvGrpSpPr/>
          <p:nvPr/>
        </p:nvGrpSpPr>
        <p:grpSpPr>
          <a:xfrm>
            <a:off x="6489493" y="1856940"/>
            <a:ext cx="2570701" cy="1498604"/>
            <a:chOff x="6489493" y="1856940"/>
            <a:chExt cx="2570701" cy="1498604"/>
          </a:xfrm>
        </p:grpSpPr>
        <p:grpSp>
          <p:nvGrpSpPr>
            <p:cNvPr id="4" name="Group 3">
              <a:extLst>
                <a:ext uri="{FF2B5EF4-FFF2-40B4-BE49-F238E27FC236}">
                  <a16:creationId xmlns:a16="http://schemas.microsoft.com/office/drawing/2014/main" id="{4AA921A4-AD32-0E42-8FE6-AEE3F12F8017}"/>
                </a:ext>
              </a:extLst>
            </p:cNvPr>
            <p:cNvGrpSpPr/>
            <p:nvPr/>
          </p:nvGrpSpPr>
          <p:grpSpPr>
            <a:xfrm>
              <a:off x="6751231" y="1856940"/>
              <a:ext cx="2308963" cy="1498604"/>
              <a:chOff x="6751231" y="1856940"/>
              <a:chExt cx="2308963" cy="1498604"/>
            </a:xfrm>
          </p:grpSpPr>
          <mc:AlternateContent xmlns:mc="http://schemas.openxmlformats.org/markup-compatibility/2006" xmlns:cx1="http://schemas.microsoft.com/office/drawing/2015/9/8/chartex">
            <mc:Choice Requires="cx1">
              <p:graphicFrame>
                <p:nvGraphicFramePr>
                  <p:cNvPr id="14" name="Chart 13">
                    <a:extLst>
                      <a:ext uri="{FF2B5EF4-FFF2-40B4-BE49-F238E27FC236}">
                        <a16:creationId xmlns:a16="http://schemas.microsoft.com/office/drawing/2014/main" id="{8AFA319E-8590-6949-B7D6-3A33668171BD}"/>
                      </a:ext>
                    </a:extLst>
                  </p:cNvPr>
                  <p:cNvGraphicFramePr/>
                  <p:nvPr>
                    <p:extLst>
                      <p:ext uri="{D42A27DB-BD31-4B8C-83A1-F6EECF244321}">
                        <p14:modId xmlns:p14="http://schemas.microsoft.com/office/powerpoint/2010/main" val="4137435787"/>
                      </p:ext>
                    </p:extLst>
                  </p:nvPr>
                </p:nvGraphicFramePr>
                <p:xfrm>
                  <a:off x="6751231" y="1856940"/>
                  <a:ext cx="2308963" cy="1399982"/>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4" name="Chart 13">
                    <a:extLst>
                      <a:ext uri="{FF2B5EF4-FFF2-40B4-BE49-F238E27FC236}">
                        <a16:creationId xmlns:a16="http://schemas.microsoft.com/office/drawing/2014/main" id="{8AFA319E-8590-6949-B7D6-3A33668171BD}"/>
                      </a:ext>
                    </a:extLst>
                  </p:cNvPr>
                  <p:cNvPicPr>
                    <a:picLocks noGrp="1" noRot="1" noChangeAspect="1" noMove="1" noResize="1" noEditPoints="1" noAdjustHandles="1" noChangeArrowheads="1" noChangeShapeType="1"/>
                  </p:cNvPicPr>
                  <p:nvPr/>
                </p:nvPicPr>
                <p:blipFill>
                  <a:blip r:embed="rId3"/>
                  <a:stretch>
                    <a:fillRect/>
                  </a:stretch>
                </p:blipFill>
                <p:spPr>
                  <a:xfrm>
                    <a:off x="6751231" y="1856940"/>
                    <a:ext cx="2308963" cy="1399982"/>
                  </a:xfrm>
                  <a:prstGeom prst="rect">
                    <a:avLst/>
                  </a:prstGeom>
                </p:spPr>
              </p:pic>
            </mc:Fallback>
          </mc:AlternateContent>
          <p:sp>
            <p:nvSpPr>
              <p:cNvPr id="9" name="Rectangle 8">
                <a:extLst>
                  <a:ext uri="{FF2B5EF4-FFF2-40B4-BE49-F238E27FC236}">
                    <a16:creationId xmlns:a16="http://schemas.microsoft.com/office/drawing/2014/main" id="{AEDE0477-27F6-D742-A92E-DC8E50DB681B}"/>
                  </a:ext>
                </a:extLst>
              </p:cNvPr>
              <p:cNvSpPr/>
              <p:nvPr/>
            </p:nvSpPr>
            <p:spPr>
              <a:xfrm>
                <a:off x="7639883" y="3078545"/>
                <a:ext cx="785792" cy="276999"/>
              </a:xfrm>
              <a:prstGeom prst="rect">
                <a:avLst/>
              </a:prstGeom>
            </p:spPr>
            <p:txBody>
              <a:bodyPr wrap="none">
                <a:spAutoFit/>
              </a:bodyPr>
              <a:lstStyle/>
              <a:p>
                <a:pPr algn="ctr">
                  <a:defRPr/>
                </a:pPr>
                <a:r>
                  <a:rPr lang="en-US" sz="1200" dirty="0">
                    <a:latin typeface="Arial" panose="020B0604020202020204" pitchFamily="34" charset="0"/>
                    <a:cs typeface="Arial" panose="020B0604020202020204" pitchFamily="34" charset="0"/>
                  </a:rPr>
                  <a:t>Cord D</a:t>
                </a:r>
                <a:r>
                  <a:rPr lang="en-US" sz="1200" baseline="-25000" dirty="0">
                    <a:latin typeface="Arial" panose="020B0604020202020204" pitchFamily="34" charset="0"/>
                    <a:cs typeface="Arial" panose="020B0604020202020204" pitchFamily="34" charset="0"/>
                  </a:rPr>
                  <a:t>80</a:t>
                </a:r>
              </a:p>
            </p:txBody>
          </p:sp>
        </p:grpSp>
        <p:sp>
          <p:nvSpPr>
            <p:cNvPr id="13" name="Rectangle 12">
              <a:extLst>
                <a:ext uri="{FF2B5EF4-FFF2-40B4-BE49-F238E27FC236}">
                  <a16:creationId xmlns:a16="http://schemas.microsoft.com/office/drawing/2014/main" id="{F1C17FFA-4BAF-804D-870B-5560583317C3}"/>
                </a:ext>
              </a:extLst>
            </p:cNvPr>
            <p:cNvSpPr/>
            <p:nvPr/>
          </p:nvSpPr>
          <p:spPr>
            <a:xfrm rot="16200000">
              <a:off x="6193418" y="2433250"/>
              <a:ext cx="869149" cy="276999"/>
            </a:xfrm>
            <a:prstGeom prst="rect">
              <a:avLst/>
            </a:prstGeom>
          </p:spPr>
          <p:txBody>
            <a:bodyPr wrap="none">
              <a:spAutoFit/>
            </a:bodyPr>
            <a:lstStyle/>
            <a:p>
              <a:pPr algn="ctr">
                <a:defRPr/>
              </a:pPr>
              <a:r>
                <a:rPr lang="en-US" sz="1200" dirty="0">
                  <a:latin typeface="Arial" panose="020B0604020202020204" pitchFamily="34" charset="0"/>
                  <a:cs typeface="Arial" panose="020B0604020202020204" pitchFamily="34" charset="0"/>
                </a:rPr>
                <a:t>Dose [</a:t>
              </a:r>
              <a:r>
                <a:rPr lang="en-US" sz="1200" dirty="0" err="1">
                  <a:latin typeface="Arial" panose="020B0604020202020204" pitchFamily="34" charset="0"/>
                  <a:cs typeface="Arial" panose="020B0604020202020204" pitchFamily="34" charset="0"/>
                </a:rPr>
                <a:t>Gy</a:t>
              </a:r>
              <a:r>
                <a:rPr lang="en-US" sz="1200" dirty="0">
                  <a:latin typeface="Arial" panose="020B0604020202020204" pitchFamily="34" charset="0"/>
                  <a:cs typeface="Arial" panose="020B0604020202020204" pitchFamily="34" charset="0"/>
                </a:rPr>
                <a:t>]</a:t>
              </a:r>
              <a:endParaRPr lang="en-US" sz="1200" baseline="-25000" dirty="0">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60D64F86-926B-5240-8242-7D81FC3DFE86}"/>
              </a:ext>
            </a:extLst>
          </p:cNvPr>
          <p:cNvGrpSpPr/>
          <p:nvPr/>
        </p:nvGrpSpPr>
        <p:grpSpPr>
          <a:xfrm>
            <a:off x="6489493" y="3256922"/>
            <a:ext cx="2570701" cy="1399982"/>
            <a:chOff x="6489493" y="3256922"/>
            <a:chExt cx="2570701" cy="1399982"/>
          </a:xfrm>
        </p:grpSpPr>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8AFA319E-8590-6949-B7D6-3A33668171BD}"/>
                    </a:ext>
                  </a:extLst>
                </p:cNvPr>
                <p:cNvGraphicFramePr/>
                <p:nvPr>
                  <p:extLst>
                    <p:ext uri="{D42A27DB-BD31-4B8C-83A1-F6EECF244321}">
                      <p14:modId xmlns:p14="http://schemas.microsoft.com/office/powerpoint/2010/main" val="3832822989"/>
                    </p:ext>
                  </p:extLst>
                </p:nvPr>
              </p:nvGraphicFramePr>
              <p:xfrm>
                <a:off x="6751231" y="3256922"/>
                <a:ext cx="2308963" cy="1399982"/>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5" name="Chart 14">
                  <a:extLst>
                    <a:ext uri="{FF2B5EF4-FFF2-40B4-BE49-F238E27FC236}">
                      <a16:creationId xmlns:a16="http://schemas.microsoft.com/office/drawing/2014/main" id="{8AFA319E-8590-6949-B7D6-3A33668171BD}"/>
                    </a:ext>
                  </a:extLst>
                </p:cNvPr>
                <p:cNvPicPr>
                  <a:picLocks noGrp="1" noRot="1" noChangeAspect="1" noMove="1" noResize="1" noEditPoints="1" noAdjustHandles="1" noChangeArrowheads="1" noChangeShapeType="1"/>
                </p:cNvPicPr>
                <p:nvPr/>
              </p:nvPicPr>
              <p:blipFill>
                <a:blip r:embed="rId5"/>
                <a:stretch>
                  <a:fillRect/>
                </a:stretch>
              </p:blipFill>
              <p:spPr>
                <a:xfrm>
                  <a:off x="6751231" y="3256922"/>
                  <a:ext cx="2308963" cy="1399982"/>
                </a:xfrm>
                <a:prstGeom prst="rect">
                  <a:avLst/>
                </a:prstGeom>
              </p:spPr>
            </p:pic>
          </mc:Fallback>
        </mc:AlternateContent>
        <p:sp>
          <p:nvSpPr>
            <p:cNvPr id="16" name="Rectangle 15">
              <a:extLst>
                <a:ext uri="{FF2B5EF4-FFF2-40B4-BE49-F238E27FC236}">
                  <a16:creationId xmlns:a16="http://schemas.microsoft.com/office/drawing/2014/main" id="{34982180-6FF6-334C-AC7F-2A6E441507A3}"/>
                </a:ext>
              </a:extLst>
            </p:cNvPr>
            <p:cNvSpPr/>
            <p:nvPr/>
          </p:nvSpPr>
          <p:spPr>
            <a:xfrm rot="16200000">
              <a:off x="6193418" y="3740044"/>
              <a:ext cx="869149" cy="276999"/>
            </a:xfrm>
            <a:prstGeom prst="rect">
              <a:avLst/>
            </a:prstGeom>
          </p:spPr>
          <p:txBody>
            <a:bodyPr wrap="none">
              <a:spAutoFit/>
            </a:bodyPr>
            <a:lstStyle/>
            <a:p>
              <a:pPr algn="ctr">
                <a:defRPr/>
              </a:pPr>
              <a:r>
                <a:rPr lang="en-US" sz="1200" dirty="0">
                  <a:latin typeface="Arial" panose="020B0604020202020204" pitchFamily="34" charset="0"/>
                  <a:cs typeface="Arial" panose="020B0604020202020204" pitchFamily="34" charset="0"/>
                </a:rPr>
                <a:t>Dose [</a:t>
              </a:r>
              <a:r>
                <a:rPr lang="en-US" sz="1200" dirty="0" err="1">
                  <a:latin typeface="Arial" panose="020B0604020202020204" pitchFamily="34" charset="0"/>
                  <a:cs typeface="Arial" panose="020B0604020202020204" pitchFamily="34" charset="0"/>
                </a:rPr>
                <a:t>Gy</a:t>
              </a:r>
              <a:r>
                <a:rPr lang="en-US" sz="1200" dirty="0">
                  <a:latin typeface="Arial" panose="020B0604020202020204" pitchFamily="34" charset="0"/>
                  <a:cs typeface="Arial" panose="020B0604020202020204" pitchFamily="34" charset="0"/>
                </a:rPr>
                <a:t>]</a:t>
              </a:r>
              <a:endParaRPr lang="en-US" sz="1200" baseline="-25000" dirty="0">
                <a:latin typeface="Arial" panose="020B06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F3355B6F-F8F6-9249-B6B3-0E7686940E75}"/>
              </a:ext>
            </a:extLst>
          </p:cNvPr>
          <p:cNvGrpSpPr/>
          <p:nvPr/>
        </p:nvGrpSpPr>
        <p:grpSpPr>
          <a:xfrm>
            <a:off x="6459287" y="456958"/>
            <a:ext cx="2600908" cy="1489934"/>
            <a:chOff x="6459287" y="456958"/>
            <a:chExt cx="2600908" cy="1489934"/>
          </a:xfrm>
        </p:grpSpPr>
        <p:grpSp>
          <p:nvGrpSpPr>
            <p:cNvPr id="3" name="Group 2">
              <a:extLst>
                <a:ext uri="{FF2B5EF4-FFF2-40B4-BE49-F238E27FC236}">
                  <a16:creationId xmlns:a16="http://schemas.microsoft.com/office/drawing/2014/main" id="{8BD582B6-981F-A04F-8772-4D581B42091A}"/>
                </a:ext>
              </a:extLst>
            </p:cNvPr>
            <p:cNvGrpSpPr/>
            <p:nvPr/>
          </p:nvGrpSpPr>
          <p:grpSpPr>
            <a:xfrm>
              <a:off x="6751232" y="456958"/>
              <a:ext cx="2308963" cy="1489934"/>
              <a:chOff x="6751232" y="456958"/>
              <a:chExt cx="2308963" cy="1489934"/>
            </a:xfrm>
          </p:grpSpPr>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8AFA319E-8590-6949-B7D6-3A33668171BD}"/>
                      </a:ext>
                    </a:extLst>
                  </p:cNvPr>
                  <p:cNvGraphicFramePr/>
                  <p:nvPr>
                    <p:extLst>
                      <p:ext uri="{D42A27DB-BD31-4B8C-83A1-F6EECF244321}">
                        <p14:modId xmlns:p14="http://schemas.microsoft.com/office/powerpoint/2010/main" val="4034851336"/>
                      </p:ext>
                    </p:extLst>
                  </p:nvPr>
                </p:nvGraphicFramePr>
                <p:xfrm>
                  <a:off x="6751232" y="456958"/>
                  <a:ext cx="2308963" cy="1399982"/>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1" name="Chart 10">
                    <a:extLst>
                      <a:ext uri="{FF2B5EF4-FFF2-40B4-BE49-F238E27FC236}">
                        <a16:creationId xmlns:a16="http://schemas.microsoft.com/office/drawing/2014/main" id="{8AFA319E-8590-6949-B7D6-3A33668171BD}"/>
                      </a:ext>
                    </a:extLst>
                  </p:cNvPr>
                  <p:cNvPicPr>
                    <a:picLocks noGrp="1" noRot="1" noChangeAspect="1" noMove="1" noResize="1" noEditPoints="1" noAdjustHandles="1" noChangeArrowheads="1" noChangeShapeType="1"/>
                  </p:cNvPicPr>
                  <p:nvPr/>
                </p:nvPicPr>
                <p:blipFill>
                  <a:blip r:embed="rId7"/>
                  <a:stretch>
                    <a:fillRect/>
                  </a:stretch>
                </p:blipFill>
                <p:spPr>
                  <a:xfrm>
                    <a:off x="6751232" y="456958"/>
                    <a:ext cx="2308963" cy="1399982"/>
                  </a:xfrm>
                  <a:prstGeom prst="rect">
                    <a:avLst/>
                  </a:prstGeom>
                </p:spPr>
              </p:pic>
            </mc:Fallback>
          </mc:AlternateContent>
          <p:sp>
            <p:nvSpPr>
              <p:cNvPr id="2" name="Rectangle 1">
                <a:extLst>
                  <a:ext uri="{FF2B5EF4-FFF2-40B4-BE49-F238E27FC236}">
                    <a16:creationId xmlns:a16="http://schemas.microsoft.com/office/drawing/2014/main" id="{E254B0E2-9A4A-5547-916A-7D02A5EC9D6B}"/>
                  </a:ext>
                </a:extLst>
              </p:cNvPr>
              <p:cNvSpPr/>
              <p:nvPr/>
            </p:nvSpPr>
            <p:spPr>
              <a:xfrm>
                <a:off x="7655111" y="1669893"/>
                <a:ext cx="755336" cy="276999"/>
              </a:xfrm>
              <a:prstGeom prst="rect">
                <a:avLst/>
              </a:prstGeom>
            </p:spPr>
            <p:txBody>
              <a:bodyPr wrap="none">
                <a:spAutoFit/>
              </a:bodyPr>
              <a:lstStyle/>
              <a:p>
                <a:pPr algn="ctr">
                  <a:defRPr/>
                </a:pPr>
                <a:r>
                  <a:rPr lang="en-US" sz="1200" dirty="0">
                    <a:latin typeface="Arial" panose="020B0604020202020204" pitchFamily="34" charset="0"/>
                    <a:cs typeface="Arial" panose="020B0604020202020204" pitchFamily="34" charset="0"/>
                  </a:rPr>
                  <a:t>Cord D</a:t>
                </a:r>
                <a:r>
                  <a:rPr lang="en-US" sz="1200" baseline="-25000" dirty="0">
                    <a:latin typeface="Arial" panose="020B0604020202020204" pitchFamily="34" charset="0"/>
                    <a:cs typeface="Arial" panose="020B0604020202020204" pitchFamily="34" charset="0"/>
                  </a:rPr>
                  <a:t>2</a:t>
                </a:r>
              </a:p>
            </p:txBody>
          </p:sp>
        </p:grpSp>
        <p:sp>
          <p:nvSpPr>
            <p:cNvPr id="17" name="Rectangle 16">
              <a:extLst>
                <a:ext uri="{FF2B5EF4-FFF2-40B4-BE49-F238E27FC236}">
                  <a16:creationId xmlns:a16="http://schemas.microsoft.com/office/drawing/2014/main" id="{76B863BD-EFDD-774A-875B-378B4CC45583}"/>
                </a:ext>
              </a:extLst>
            </p:cNvPr>
            <p:cNvSpPr/>
            <p:nvPr/>
          </p:nvSpPr>
          <p:spPr>
            <a:xfrm rot="16200000">
              <a:off x="6163212" y="1126457"/>
              <a:ext cx="869149" cy="276999"/>
            </a:xfrm>
            <a:prstGeom prst="rect">
              <a:avLst/>
            </a:prstGeom>
          </p:spPr>
          <p:txBody>
            <a:bodyPr wrap="none">
              <a:spAutoFit/>
            </a:bodyPr>
            <a:lstStyle/>
            <a:p>
              <a:pPr algn="ctr">
                <a:defRPr/>
              </a:pPr>
              <a:r>
                <a:rPr lang="en-US" sz="1200" dirty="0">
                  <a:latin typeface="Arial" panose="020B0604020202020204" pitchFamily="34" charset="0"/>
                  <a:cs typeface="Arial" panose="020B0604020202020204" pitchFamily="34" charset="0"/>
                </a:rPr>
                <a:t>Dose [</a:t>
              </a:r>
              <a:r>
                <a:rPr lang="en-US" sz="1200" dirty="0" err="1">
                  <a:latin typeface="Arial" panose="020B0604020202020204" pitchFamily="34" charset="0"/>
                  <a:cs typeface="Arial" panose="020B0604020202020204" pitchFamily="34" charset="0"/>
                </a:rPr>
                <a:t>Gy</a:t>
              </a:r>
              <a:r>
                <a:rPr lang="en-US" sz="1200" dirty="0">
                  <a:latin typeface="Arial" panose="020B0604020202020204" pitchFamily="34" charset="0"/>
                  <a:cs typeface="Arial" panose="020B0604020202020204" pitchFamily="34" charset="0"/>
                </a:rPr>
                <a:t>]</a:t>
              </a:r>
              <a:endParaRPr lang="en-US" sz="1200" baseline="-25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64628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3">
            <a:extLst>
              <a:ext uri="{FF2B5EF4-FFF2-40B4-BE49-F238E27FC236}">
                <a16:creationId xmlns:a16="http://schemas.microsoft.com/office/drawing/2014/main" id="{15F32F3C-3FFE-A94B-A169-9B3E10EBF7B0}"/>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208755" y="493569"/>
            <a:ext cx="6726490" cy="4292031"/>
          </a:xfrm>
          <a:prstGeom prst="rect">
            <a:avLst/>
          </a:prstGeom>
        </p:spPr>
      </p:pic>
      <p:sp>
        <p:nvSpPr>
          <p:cNvPr id="12" name="TextBox 11">
            <a:extLst>
              <a:ext uri="{FF2B5EF4-FFF2-40B4-BE49-F238E27FC236}">
                <a16:creationId xmlns:a16="http://schemas.microsoft.com/office/drawing/2014/main" id="{7826CA56-BA36-7647-B3E8-94A7ACBDAEC0}"/>
              </a:ext>
            </a:extLst>
          </p:cNvPr>
          <p:cNvSpPr txBox="1"/>
          <p:nvPr/>
        </p:nvSpPr>
        <p:spPr>
          <a:xfrm>
            <a:off x="6112318" y="3895815"/>
            <a:ext cx="1344321" cy="107722"/>
          </a:xfrm>
          <a:prstGeom prst="rect">
            <a:avLst/>
          </a:prstGeom>
          <a:solidFill>
            <a:srgbClr val="E7E6E6"/>
          </a:solidFill>
        </p:spPr>
        <p:txBody>
          <a:bodyPr wrap="square" lIns="0" tIns="0" rIns="0" bIns="0" rtlCol="0">
            <a:spAutoFit/>
          </a:bodyPr>
          <a:lstStyle/>
          <a:p>
            <a:r>
              <a:rPr lang="en-US" sz="700" dirty="0">
                <a:latin typeface="Arial" panose="020B0604020202020204" pitchFamily="34" charset="0"/>
                <a:cs typeface="Arial" panose="020B0604020202020204" pitchFamily="34" charset="0"/>
              </a:rPr>
              <a:t>Support Vector Machine (SVM)</a:t>
            </a:r>
          </a:p>
        </p:txBody>
      </p:sp>
      <p:sp>
        <p:nvSpPr>
          <p:cNvPr id="13" name="TextBox 12">
            <a:extLst>
              <a:ext uri="{FF2B5EF4-FFF2-40B4-BE49-F238E27FC236}">
                <a16:creationId xmlns:a16="http://schemas.microsoft.com/office/drawing/2014/main" id="{42210B92-677C-8E4A-9616-6570C6AC975D}"/>
              </a:ext>
            </a:extLst>
          </p:cNvPr>
          <p:cNvSpPr txBox="1"/>
          <p:nvPr/>
        </p:nvSpPr>
        <p:spPr>
          <a:xfrm>
            <a:off x="6111771" y="1257781"/>
            <a:ext cx="1466303" cy="107722"/>
          </a:xfrm>
          <a:prstGeom prst="rect">
            <a:avLst/>
          </a:prstGeom>
          <a:solidFill>
            <a:srgbClr val="E7E6E6"/>
          </a:solidFill>
        </p:spPr>
        <p:txBody>
          <a:bodyPr wrap="square" lIns="0" tIns="0" rIns="0" bIns="0" rtlCol="0">
            <a:spAutoFit/>
          </a:bodyPr>
          <a:lstStyle/>
          <a:p>
            <a:r>
              <a:rPr lang="en-US" sz="700" dirty="0">
                <a:latin typeface="Arial" panose="020B0604020202020204" pitchFamily="34" charset="0"/>
                <a:cs typeface="Arial" panose="020B0604020202020204" pitchFamily="34" charset="0"/>
              </a:rPr>
              <a:t>Decision Trees</a:t>
            </a:r>
          </a:p>
        </p:txBody>
      </p:sp>
      <p:sp>
        <p:nvSpPr>
          <p:cNvPr id="15" name="TextBox 14">
            <a:extLst>
              <a:ext uri="{FF2B5EF4-FFF2-40B4-BE49-F238E27FC236}">
                <a16:creationId xmlns:a16="http://schemas.microsoft.com/office/drawing/2014/main" id="{46DBA1E5-9038-1546-A326-BAC16A66107E}"/>
              </a:ext>
            </a:extLst>
          </p:cNvPr>
          <p:cNvSpPr txBox="1"/>
          <p:nvPr/>
        </p:nvSpPr>
        <p:spPr>
          <a:xfrm>
            <a:off x="2808469" y="1321618"/>
            <a:ext cx="780014" cy="107722"/>
          </a:xfrm>
          <a:prstGeom prst="rect">
            <a:avLst/>
          </a:prstGeom>
          <a:solidFill>
            <a:srgbClr val="E7E6E6"/>
          </a:solidFill>
        </p:spPr>
        <p:txBody>
          <a:bodyPr wrap="square" lIns="0" tIns="0" rIns="0" bIns="0" rtlCol="0">
            <a:spAutoFit/>
          </a:bodyPr>
          <a:lstStyle/>
          <a:p>
            <a:r>
              <a:rPr lang="en-US" sz="700" dirty="0">
                <a:latin typeface="Arial" panose="020B0604020202020204" pitchFamily="34" charset="0"/>
                <a:cs typeface="Arial" panose="020B0604020202020204" pitchFamily="34" charset="0"/>
              </a:rPr>
              <a:t>Random Forest</a:t>
            </a:r>
          </a:p>
        </p:txBody>
      </p:sp>
      <p:sp>
        <p:nvSpPr>
          <p:cNvPr id="16" name="TextBox 15">
            <a:extLst>
              <a:ext uri="{FF2B5EF4-FFF2-40B4-BE49-F238E27FC236}">
                <a16:creationId xmlns:a16="http://schemas.microsoft.com/office/drawing/2014/main" id="{FD79D5F2-7334-A74F-91F7-7B845098970C}"/>
              </a:ext>
            </a:extLst>
          </p:cNvPr>
          <p:cNvSpPr txBox="1"/>
          <p:nvPr/>
        </p:nvSpPr>
        <p:spPr>
          <a:xfrm>
            <a:off x="2057878" y="2071871"/>
            <a:ext cx="1501178" cy="107722"/>
          </a:xfrm>
          <a:prstGeom prst="rect">
            <a:avLst/>
          </a:prstGeom>
          <a:solidFill>
            <a:srgbClr val="E7E6E6"/>
          </a:solidFill>
        </p:spPr>
        <p:txBody>
          <a:bodyPr wrap="square" lIns="0" tIns="0" rIns="0" bIns="0" rtlCol="0">
            <a:spAutoFit/>
          </a:bodyPr>
          <a:lstStyle/>
          <a:p>
            <a:pPr algn="r"/>
            <a:r>
              <a:rPr lang="en-US" sz="700" dirty="0">
                <a:latin typeface="Arial" panose="020B0604020202020204" pitchFamily="34" charset="0"/>
                <a:cs typeface="Arial" panose="020B0604020202020204" pitchFamily="34" charset="0"/>
              </a:rPr>
              <a:t>Gradient Boosted Trees</a:t>
            </a:r>
          </a:p>
        </p:txBody>
      </p:sp>
      <p:sp>
        <p:nvSpPr>
          <p:cNvPr id="8" name="Oval 7">
            <a:extLst>
              <a:ext uri="{FF2B5EF4-FFF2-40B4-BE49-F238E27FC236}">
                <a16:creationId xmlns:a16="http://schemas.microsoft.com/office/drawing/2014/main" id="{A7FD77EA-E712-5547-9A6B-7ED4C15D8C89}"/>
              </a:ext>
            </a:extLst>
          </p:cNvPr>
          <p:cNvSpPr/>
          <p:nvPr/>
        </p:nvSpPr>
        <p:spPr>
          <a:xfrm>
            <a:off x="1999084" y="3706706"/>
            <a:ext cx="1840383" cy="388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CB18830E-5259-C748-AF4B-67C0A18D2C6B}"/>
              </a:ext>
            </a:extLst>
          </p:cNvPr>
          <p:cNvSpPr/>
          <p:nvPr/>
        </p:nvSpPr>
        <p:spPr>
          <a:xfrm>
            <a:off x="5907251" y="1240387"/>
            <a:ext cx="951509" cy="1331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C5D046EE-332D-0649-AF1A-EB76D50BB1BC}"/>
              </a:ext>
            </a:extLst>
          </p:cNvPr>
          <p:cNvSpPr/>
          <p:nvPr/>
        </p:nvSpPr>
        <p:spPr>
          <a:xfrm>
            <a:off x="6011481" y="3881081"/>
            <a:ext cx="1445158" cy="1331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B2E7FB54-1D16-8F47-865A-70CAF16FBC58}"/>
              </a:ext>
            </a:extLst>
          </p:cNvPr>
          <p:cNvSpPr/>
          <p:nvPr/>
        </p:nvSpPr>
        <p:spPr>
          <a:xfrm>
            <a:off x="2748542" y="1310125"/>
            <a:ext cx="864658" cy="1459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CF557F71-9E0B-AF4B-9322-080F3535E138}"/>
              </a:ext>
            </a:extLst>
          </p:cNvPr>
          <p:cNvSpPr/>
          <p:nvPr/>
        </p:nvSpPr>
        <p:spPr>
          <a:xfrm>
            <a:off x="2338289" y="2060027"/>
            <a:ext cx="1501178" cy="151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47DF80CA-CA78-774B-A6D2-858741370E29}"/>
              </a:ext>
            </a:extLst>
          </p:cNvPr>
          <p:cNvSpPr txBox="1">
            <a:spLocks/>
          </p:cNvSpPr>
          <p:nvPr/>
        </p:nvSpPr>
        <p:spPr>
          <a:xfrm>
            <a:off x="5012153" y="-53293"/>
            <a:ext cx="4131847" cy="64008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r>
              <a:rPr lang="en-US" sz="2400" dirty="0">
                <a:solidFill>
                  <a:schemeClr val="bg1"/>
                </a:solidFill>
                <a:latin typeface="Arial" panose="020B0604020202020204" pitchFamily="34" charset="0"/>
                <a:cs typeface="Arial" panose="020B0604020202020204" pitchFamily="34" charset="0"/>
              </a:rPr>
              <a:t>Machine Learning Algorithms</a:t>
            </a:r>
          </a:p>
        </p:txBody>
      </p:sp>
      <p:sp>
        <p:nvSpPr>
          <p:cNvPr id="5" name="Rectangle 4">
            <a:extLst>
              <a:ext uri="{FF2B5EF4-FFF2-40B4-BE49-F238E27FC236}">
                <a16:creationId xmlns:a16="http://schemas.microsoft.com/office/drawing/2014/main" id="{BC4C1FA0-543B-9B46-BAE4-A6853C2B1BA2}"/>
              </a:ext>
            </a:extLst>
          </p:cNvPr>
          <p:cNvSpPr/>
          <p:nvPr/>
        </p:nvSpPr>
        <p:spPr>
          <a:xfrm>
            <a:off x="0" y="511847"/>
            <a:ext cx="4654475" cy="215444"/>
          </a:xfrm>
          <a:prstGeom prst="rect">
            <a:avLst/>
          </a:prstGeom>
        </p:spPr>
        <p:txBody>
          <a:bodyPr wrap="square">
            <a:spAutoFit/>
          </a:bodyPr>
          <a:lstStyle/>
          <a:p>
            <a:pPr algn="r"/>
            <a:r>
              <a:rPr lang="en-US" sz="800" i="1" dirty="0">
                <a:latin typeface="Arial" panose="020B0604020202020204" pitchFamily="34" charset="0"/>
                <a:cs typeface="Arial" panose="020B0604020202020204" pitchFamily="34" charset="0"/>
              </a:rPr>
              <a:t>Image source: https://cdn-images-1.medium.com/max/2400/1*xMwqdbPMm3l_1cOVHAUYcQ.png</a:t>
            </a:r>
          </a:p>
        </p:txBody>
      </p:sp>
    </p:spTree>
    <p:extLst>
      <p:ext uri="{BB962C8B-B14F-4D97-AF65-F5344CB8AC3E}">
        <p14:creationId xmlns:p14="http://schemas.microsoft.com/office/powerpoint/2010/main" val="296985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7"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D4612-774C-764C-97D9-4F82D9666A03}"/>
              </a:ext>
            </a:extLst>
          </p:cNvPr>
          <p:cNvSpPr>
            <a:spLocks noGrp="1"/>
          </p:cNvSpPr>
          <p:nvPr>
            <p:ph type="title"/>
          </p:nvPr>
        </p:nvSpPr>
        <p:spPr>
          <a:xfrm>
            <a:off x="5012153" y="-53293"/>
            <a:ext cx="4131847" cy="640080"/>
          </a:xfrm>
        </p:spPr>
        <p:txBody>
          <a:bodyPr>
            <a:normAutofit/>
          </a:bodyPr>
          <a:lstStyle/>
          <a:p>
            <a:pPr algn="r"/>
            <a:r>
              <a:rPr lang="en-US" sz="2400" dirty="0">
                <a:solidFill>
                  <a:schemeClr val="bg1"/>
                </a:solidFill>
                <a:latin typeface="Arial" panose="020B0604020202020204" pitchFamily="34" charset="0"/>
                <a:cs typeface="Arial" panose="020B0604020202020204" pitchFamily="34" charset="0"/>
              </a:rPr>
              <a:t>Machine Learning Algorithms</a:t>
            </a:r>
          </a:p>
        </p:txBody>
      </p:sp>
      <p:sp>
        <p:nvSpPr>
          <p:cNvPr id="7" name="Text Placeholder 6">
            <a:extLst>
              <a:ext uri="{FF2B5EF4-FFF2-40B4-BE49-F238E27FC236}">
                <a16:creationId xmlns:a16="http://schemas.microsoft.com/office/drawing/2014/main" id="{B60528F0-385B-D942-99B2-904B718FCEA4}"/>
              </a:ext>
            </a:extLst>
          </p:cNvPr>
          <p:cNvSpPr>
            <a:spLocks noGrp="1"/>
          </p:cNvSpPr>
          <p:nvPr>
            <p:ph type="body" idx="1"/>
          </p:nvPr>
        </p:nvSpPr>
        <p:spPr>
          <a:xfrm>
            <a:off x="69265" y="574023"/>
            <a:ext cx="3868340" cy="324747"/>
          </a:xfrm>
        </p:spPr>
        <p:txBody>
          <a:bodyPr>
            <a:normAutofit/>
          </a:bodyPr>
          <a:lstStyle/>
          <a:p>
            <a:r>
              <a:rPr lang="en-US" sz="1400" dirty="0">
                <a:latin typeface="Arial" panose="020B0604020202020204" pitchFamily="34" charset="0"/>
                <a:cs typeface="Arial" panose="020B0604020202020204" pitchFamily="34" charset="0"/>
              </a:rPr>
              <a:t>Support Vector Machines</a:t>
            </a:r>
          </a:p>
        </p:txBody>
      </p:sp>
      <p:sp>
        <p:nvSpPr>
          <p:cNvPr id="12" name="Text Placeholder 11">
            <a:extLst>
              <a:ext uri="{FF2B5EF4-FFF2-40B4-BE49-F238E27FC236}">
                <a16:creationId xmlns:a16="http://schemas.microsoft.com/office/drawing/2014/main" id="{E49ED336-D604-C342-905E-2AB472C92FF2}"/>
              </a:ext>
            </a:extLst>
          </p:cNvPr>
          <p:cNvSpPr>
            <a:spLocks noGrp="1"/>
          </p:cNvSpPr>
          <p:nvPr>
            <p:ph type="body" sz="quarter" idx="3"/>
          </p:nvPr>
        </p:nvSpPr>
        <p:spPr>
          <a:xfrm>
            <a:off x="4590991" y="567256"/>
            <a:ext cx="3887391" cy="324747"/>
          </a:xfrm>
        </p:spPr>
        <p:txBody>
          <a:bodyPr>
            <a:normAutofit/>
          </a:bodyPr>
          <a:lstStyle/>
          <a:p>
            <a:r>
              <a:rPr lang="en-US" sz="1400" dirty="0">
                <a:latin typeface="Arial" panose="020B0604020202020204" pitchFamily="34" charset="0"/>
                <a:cs typeface="Arial" panose="020B0604020202020204" pitchFamily="34" charset="0"/>
              </a:rPr>
              <a:t>Decision Trees</a:t>
            </a:r>
          </a:p>
        </p:txBody>
      </p:sp>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37B09C45-7381-C147-8326-789AAA661CC8}"/>
                  </a:ext>
                </a:extLst>
              </p:cNvPr>
              <p:cNvSpPr>
                <a:spLocks noGrp="1"/>
              </p:cNvSpPr>
              <p:nvPr>
                <p:ph sz="half" idx="2"/>
              </p:nvPr>
            </p:nvSpPr>
            <p:spPr>
              <a:xfrm>
                <a:off x="66518" y="880650"/>
                <a:ext cx="4268799" cy="3921424"/>
              </a:xfrm>
            </p:spPr>
            <p:txBody>
              <a:bodyPr>
                <a:normAutofit/>
              </a:bodyPr>
              <a:lstStyle/>
              <a:p>
                <a:pPr marL="0" indent="0">
                  <a:buNone/>
                </a:pPr>
                <a:r>
                  <a:rPr lang="en-US" sz="1200" dirty="0">
                    <a:latin typeface="Arial" panose="020B0604020202020204" pitchFamily="34" charset="0"/>
                    <a:cs typeface="Arial" panose="020B0604020202020204" pitchFamily="34" charset="0"/>
                  </a:rPr>
                  <a:t>Flat hyperplane with all points inside margin.</a:t>
                </a:r>
              </a:p>
              <a:p>
                <a:r>
                  <a:rPr lang="en-US" sz="1200" dirty="0">
                    <a:latin typeface="Arial" panose="020B0604020202020204" pitchFamily="34" charset="0"/>
                    <a:cs typeface="Arial" panose="020B0604020202020204" pitchFamily="34" charset="0"/>
                  </a:rPr>
                  <a:t>Account outside points based on distance </a:t>
                </a:r>
                <a14:m>
                  <m:oMath xmlns:m="http://schemas.openxmlformats.org/officeDocument/2006/math">
                    <m:r>
                      <a:rPr lang="en-US" sz="1200" i="1" smtClean="0">
                        <a:latin typeface="Cambria Math" panose="02040503050406030204" pitchFamily="18" charset="0"/>
                        <a:ea typeface="Cambria Math" panose="02040503050406030204" pitchFamily="18" charset="0"/>
                      </a:rPr>
                      <m:t>𝜉</m:t>
                    </m:r>
                  </m:oMath>
                </a14:m>
                <a:r>
                  <a:rPr lang="en-US" sz="1200" dirty="0">
                    <a:latin typeface="Arial" panose="020B0604020202020204" pitchFamily="34" charset="0"/>
                    <a:cs typeface="Arial" panose="020B0604020202020204" pitchFamily="34" charset="0"/>
                  </a:rPr>
                  <a:t>. </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pPr marL="0" indent="0">
                  <a:buNone/>
                </a:pPr>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Hyperparameters </a:t>
                </a:r>
                <a14:m>
                  <m:oMath xmlns:m="http://schemas.openxmlformats.org/officeDocument/2006/math">
                    <m:r>
                      <m:rPr>
                        <m:sty m:val="p"/>
                      </m:rPr>
                      <a:rPr lang="el-GR" sz="1200" i="1" smtClean="0">
                        <a:latin typeface="Cambria Math" panose="02040503050406030204" pitchFamily="18" charset="0"/>
                        <a:ea typeface="Cambria Math" panose="02040503050406030204" pitchFamily="18" charset="0"/>
                        <a:cs typeface="Arial" panose="020B0604020202020204" pitchFamily="34" charset="0"/>
                      </a:rPr>
                      <m:t>Γ</m:t>
                    </m:r>
                  </m:oMath>
                </a14:m>
                <a:r>
                  <a:rPr lang="en-US" sz="1200" dirty="0">
                    <a:latin typeface="Arial" panose="020B0604020202020204" pitchFamily="34" charset="0"/>
                    <a:cs typeface="Arial" panose="020B0604020202020204" pitchFamily="34" charset="0"/>
                  </a:rPr>
                  <a:t> and </a:t>
                </a:r>
                <a14:m>
                  <m:oMath xmlns:m="http://schemas.openxmlformats.org/officeDocument/2006/math">
                    <m:r>
                      <a:rPr lang="en-US" sz="1200" b="0" i="1" smtClean="0">
                        <a:latin typeface="Cambria Math" panose="02040503050406030204" pitchFamily="18" charset="0"/>
                        <a:cs typeface="Arial" panose="020B0604020202020204" pitchFamily="34" charset="0"/>
                      </a:rPr>
                      <m:t>𝐶</m:t>
                    </m:r>
                  </m:oMath>
                </a14:m>
                <a:r>
                  <a:rPr lang="en-US" sz="1200" dirty="0">
                    <a:latin typeface="Arial" panose="020B0604020202020204" pitchFamily="34" charset="0"/>
                    <a:cs typeface="Arial" panose="020B0604020202020204" pitchFamily="34" charset="0"/>
                  </a:rPr>
                  <a:t> control the shape of hyperplane and reach of margin. </a:t>
                </a:r>
                <a:r>
                  <a:rPr lang="en-US" sz="1200" dirty="0">
                    <a:solidFill>
                      <a:srgbClr val="2A26FF"/>
                    </a:solidFill>
                    <a:latin typeface="Arial" panose="020B0604020202020204" pitchFamily="34" charset="0"/>
                    <a:cs typeface="Arial" panose="020B0604020202020204" pitchFamily="34" charset="0"/>
                  </a:rPr>
                  <a:t>Tuned by cross-validation.</a:t>
                </a:r>
              </a:p>
              <a:p>
                <a:r>
                  <a:rPr lang="en-US" sz="1200" dirty="0">
                    <a:latin typeface="Arial" panose="020B0604020202020204" pitchFamily="34" charset="0"/>
                    <a:cs typeface="Arial" panose="020B0604020202020204" pitchFamily="34" charset="0"/>
                  </a:rPr>
                  <a:t>Kernel Trick!</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pPr marL="0" indent="0">
                  <a:buNone/>
                </a:pPr>
                <a:endParaRPr lang="en-US" sz="1200" b="1" dirty="0">
                  <a:solidFill>
                    <a:srgbClr val="FF0000"/>
                  </a:solidFill>
                  <a:latin typeface="Arial" panose="020B0604020202020204" pitchFamily="34" charset="0"/>
                  <a:cs typeface="Arial" panose="020B0604020202020204" pitchFamily="34" charset="0"/>
                </a:endParaRPr>
              </a:p>
            </p:txBody>
          </p:sp>
        </mc:Choice>
        <mc:Fallback xmlns="">
          <p:sp>
            <p:nvSpPr>
              <p:cNvPr id="14" name="Content Placeholder 13">
                <a:extLst>
                  <a:ext uri="{FF2B5EF4-FFF2-40B4-BE49-F238E27FC236}">
                    <a16:creationId xmlns:a16="http://schemas.microsoft.com/office/drawing/2014/main" id="{37B09C45-7381-C147-8326-789AAA661CC8}"/>
                  </a:ext>
                </a:extLst>
              </p:cNvPr>
              <p:cNvSpPr>
                <a:spLocks noGrp="1" noRot="1" noChangeAspect="1" noMove="1" noResize="1" noEditPoints="1" noAdjustHandles="1" noChangeArrowheads="1" noChangeShapeType="1" noTextEdit="1"/>
              </p:cNvSpPr>
              <p:nvPr>
                <p:ph sz="half" idx="2"/>
              </p:nvPr>
            </p:nvSpPr>
            <p:spPr>
              <a:xfrm>
                <a:off x="66518" y="880650"/>
                <a:ext cx="4268799" cy="3921424"/>
              </a:xfrm>
              <a:blipFill>
                <a:blip r:embed="rId3"/>
                <a:stretch>
                  <a:fillRect t="-323" r="-593"/>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DD7325D8-5A23-BA41-8652-46592A2E9451}"/>
              </a:ext>
            </a:extLst>
          </p:cNvPr>
          <p:cNvGrpSpPr/>
          <p:nvPr/>
        </p:nvGrpSpPr>
        <p:grpSpPr>
          <a:xfrm>
            <a:off x="7017774" y="3074154"/>
            <a:ext cx="1929637" cy="1175872"/>
            <a:chOff x="7017774" y="2956510"/>
            <a:chExt cx="1929637" cy="1175872"/>
          </a:xfrm>
        </p:grpSpPr>
        <p:pic>
          <p:nvPicPr>
            <p:cNvPr id="11" name="Content Placeholder 9">
              <a:extLst>
                <a:ext uri="{FF2B5EF4-FFF2-40B4-BE49-F238E27FC236}">
                  <a16:creationId xmlns:a16="http://schemas.microsoft.com/office/drawing/2014/main" id="{71A4C4C5-F24D-C446-9713-24B9D33E962B}"/>
                </a:ext>
              </a:extLst>
            </p:cNvPr>
            <p:cNvPicPr>
              <a:picLocks noChangeAspect="1"/>
            </p:cNvPicPr>
            <p:nvPr/>
          </p:nvPicPr>
          <p:blipFill rotWithShape="1">
            <a:blip r:embed="rId4">
              <a:lum bright="-20000" contrast="20000"/>
            </a:blip>
            <a:srcRect l="13935" t="15954" r="12955" b="18147"/>
            <a:stretch/>
          </p:blipFill>
          <p:spPr>
            <a:xfrm>
              <a:off x="7017774" y="2956510"/>
              <a:ext cx="1929637" cy="1059082"/>
            </a:xfrm>
            <a:prstGeom prst="rect">
              <a:avLst/>
            </a:prstGeom>
            <a:noFill/>
          </p:spPr>
        </p:pic>
        <p:sp>
          <p:nvSpPr>
            <p:cNvPr id="5" name="TextBox 4">
              <a:extLst>
                <a:ext uri="{FF2B5EF4-FFF2-40B4-BE49-F238E27FC236}">
                  <a16:creationId xmlns:a16="http://schemas.microsoft.com/office/drawing/2014/main" id="{B1F8E18C-D429-934D-B572-FD96D3B51986}"/>
                </a:ext>
              </a:extLst>
            </p:cNvPr>
            <p:cNvSpPr txBox="1"/>
            <p:nvPr/>
          </p:nvSpPr>
          <p:spPr>
            <a:xfrm>
              <a:off x="7563310" y="3486051"/>
              <a:ext cx="869149" cy="646331"/>
            </a:xfrm>
            <a:prstGeom prst="rect">
              <a:avLst/>
            </a:prstGeom>
            <a:noFill/>
          </p:spPr>
          <p:txBody>
            <a:bodyPr wrap="none" rtlCol="0">
              <a:spAutoFit/>
            </a:bodyPr>
            <a:lstStyle/>
            <a:p>
              <a:pPr algn="ctr"/>
              <a:r>
                <a:rPr lang="en-US" sz="1200" b="1" dirty="0">
                  <a:solidFill>
                    <a:srgbClr val="2A26FF"/>
                  </a:solidFill>
                  <a:latin typeface="Arial" panose="020B0604020202020204" pitchFamily="34" charset="0"/>
                  <a:cs typeface="Arial" panose="020B0604020202020204" pitchFamily="34" charset="0"/>
                </a:rPr>
                <a:t>Pruned </a:t>
              </a:r>
            </a:p>
            <a:p>
              <a:pPr algn="ctr"/>
              <a:r>
                <a:rPr lang="en-US" sz="1200" b="1" dirty="0">
                  <a:solidFill>
                    <a:srgbClr val="2A26FF"/>
                  </a:solidFill>
                  <a:latin typeface="Arial" panose="020B0604020202020204" pitchFamily="34" charset="0"/>
                  <a:cs typeface="Arial" panose="020B0604020202020204" pitchFamily="34" charset="0"/>
                </a:rPr>
                <a:t>Decision </a:t>
              </a:r>
            </a:p>
            <a:p>
              <a:pPr algn="ctr"/>
              <a:r>
                <a:rPr lang="en-US" sz="1200" b="1" dirty="0">
                  <a:solidFill>
                    <a:srgbClr val="2A26FF"/>
                  </a:solidFill>
                  <a:latin typeface="Arial" panose="020B0604020202020204" pitchFamily="34" charset="0"/>
                  <a:cs typeface="Arial" panose="020B0604020202020204" pitchFamily="34" charset="0"/>
                </a:rPr>
                <a:t>Tree</a:t>
              </a:r>
            </a:p>
          </p:txBody>
        </p:sp>
      </p:grpSp>
      <p:grpSp>
        <p:nvGrpSpPr>
          <p:cNvPr id="4" name="Group 3">
            <a:extLst>
              <a:ext uri="{FF2B5EF4-FFF2-40B4-BE49-F238E27FC236}">
                <a16:creationId xmlns:a16="http://schemas.microsoft.com/office/drawing/2014/main" id="{56D2D582-21D2-E649-9EA1-E0DB9DF9862D}"/>
              </a:ext>
            </a:extLst>
          </p:cNvPr>
          <p:cNvGrpSpPr/>
          <p:nvPr/>
        </p:nvGrpSpPr>
        <p:grpSpPr>
          <a:xfrm>
            <a:off x="6342761" y="510900"/>
            <a:ext cx="2734721" cy="1665170"/>
            <a:chOff x="6342761" y="616775"/>
            <a:chExt cx="2734721" cy="1665170"/>
          </a:xfrm>
        </p:grpSpPr>
        <p:pic>
          <p:nvPicPr>
            <p:cNvPr id="15" name="Content Placeholder 7">
              <a:extLst>
                <a:ext uri="{FF2B5EF4-FFF2-40B4-BE49-F238E27FC236}">
                  <a16:creationId xmlns:a16="http://schemas.microsoft.com/office/drawing/2014/main" id="{EA4D2684-3C16-9F42-B74E-A40076F91B45}"/>
                </a:ext>
              </a:extLst>
            </p:cNvPr>
            <p:cNvPicPr>
              <a:picLocks noChangeAspect="1"/>
            </p:cNvPicPr>
            <p:nvPr/>
          </p:nvPicPr>
          <p:blipFill rotWithShape="1">
            <a:blip r:embed="rId5">
              <a:lum bright="-20000" contrast="20000"/>
            </a:blip>
            <a:stretch/>
          </p:blipFill>
          <p:spPr>
            <a:xfrm>
              <a:off x="6342761" y="616775"/>
              <a:ext cx="2734721" cy="1665170"/>
            </a:xfrm>
            <a:prstGeom prst="rect">
              <a:avLst/>
            </a:prstGeom>
          </p:spPr>
        </p:pic>
        <p:sp>
          <p:nvSpPr>
            <p:cNvPr id="3" name="TextBox 2">
              <a:extLst>
                <a:ext uri="{FF2B5EF4-FFF2-40B4-BE49-F238E27FC236}">
                  <a16:creationId xmlns:a16="http://schemas.microsoft.com/office/drawing/2014/main" id="{78442C2A-2D31-094A-816A-B9D162CC26B1}"/>
                </a:ext>
              </a:extLst>
            </p:cNvPr>
            <p:cNvSpPr txBox="1"/>
            <p:nvPr/>
          </p:nvSpPr>
          <p:spPr>
            <a:xfrm>
              <a:off x="6738058" y="1370245"/>
              <a:ext cx="208390" cy="107722"/>
            </a:xfrm>
            <a:prstGeom prst="rect">
              <a:avLst/>
            </a:prstGeom>
            <a:solidFill>
              <a:srgbClr val="E7E6E6"/>
            </a:solidFill>
          </p:spPr>
          <p:txBody>
            <a:bodyPr wrap="none" lIns="0" tIns="0" rIns="0" bIns="0" rtlCol="0">
              <a:spAutoFit/>
            </a:bodyPr>
            <a:lstStyle/>
            <a:p>
              <a:r>
                <a:rPr lang="en-US" sz="700" b="1" dirty="0">
                  <a:latin typeface="Arial" panose="020B0604020202020204" pitchFamily="34" charset="0"/>
                  <a:cs typeface="Arial" panose="020B0604020202020204" pitchFamily="34" charset="0"/>
                </a:rPr>
                <a:t>Cord</a:t>
              </a:r>
            </a:p>
          </p:txBody>
        </p:sp>
        <p:sp>
          <p:nvSpPr>
            <p:cNvPr id="18" name="TextBox 17">
              <a:extLst>
                <a:ext uri="{FF2B5EF4-FFF2-40B4-BE49-F238E27FC236}">
                  <a16:creationId xmlns:a16="http://schemas.microsoft.com/office/drawing/2014/main" id="{6F6E7220-ACFD-3E4E-B304-8A832684199B}"/>
                </a:ext>
              </a:extLst>
            </p:cNvPr>
            <p:cNvSpPr txBox="1"/>
            <p:nvPr/>
          </p:nvSpPr>
          <p:spPr>
            <a:xfrm>
              <a:off x="7563924" y="1160896"/>
              <a:ext cx="1184491" cy="276999"/>
            </a:xfrm>
            <a:prstGeom prst="rect">
              <a:avLst/>
            </a:prstGeom>
            <a:noFill/>
          </p:spPr>
          <p:txBody>
            <a:bodyPr wrap="none" rtlCol="0">
              <a:spAutoFit/>
            </a:bodyPr>
            <a:lstStyle/>
            <a:p>
              <a:r>
                <a:rPr lang="en-US" sz="1200" b="1" dirty="0">
                  <a:solidFill>
                    <a:srgbClr val="2A26FF"/>
                  </a:solidFill>
                  <a:latin typeface="Arial" panose="020B0604020202020204" pitchFamily="34" charset="0"/>
                  <a:cs typeface="Arial" panose="020B0604020202020204" pitchFamily="34" charset="0"/>
                </a:rPr>
                <a:t>Decision Tree</a:t>
              </a:r>
            </a:p>
          </p:txBody>
        </p:sp>
      </p:grpSp>
      <p:grpSp>
        <p:nvGrpSpPr>
          <p:cNvPr id="93" name="Group 92">
            <a:extLst>
              <a:ext uri="{FF2B5EF4-FFF2-40B4-BE49-F238E27FC236}">
                <a16:creationId xmlns:a16="http://schemas.microsoft.com/office/drawing/2014/main" id="{51BFA294-12C7-B74E-82B2-440732C9521C}"/>
              </a:ext>
            </a:extLst>
          </p:cNvPr>
          <p:cNvGrpSpPr/>
          <p:nvPr/>
        </p:nvGrpSpPr>
        <p:grpSpPr>
          <a:xfrm rot="829298">
            <a:off x="1208207" y="1314488"/>
            <a:ext cx="1867151" cy="1509865"/>
            <a:chOff x="2259130" y="1215302"/>
            <a:chExt cx="1867151" cy="1509865"/>
          </a:xfrm>
        </p:grpSpPr>
        <p:grpSp>
          <p:nvGrpSpPr>
            <p:cNvPr id="63" name="Group 62">
              <a:extLst>
                <a:ext uri="{FF2B5EF4-FFF2-40B4-BE49-F238E27FC236}">
                  <a16:creationId xmlns:a16="http://schemas.microsoft.com/office/drawing/2014/main" id="{E4904F1C-4681-9E48-995C-188A5F55881C}"/>
                </a:ext>
              </a:extLst>
            </p:cNvPr>
            <p:cNvGrpSpPr/>
            <p:nvPr/>
          </p:nvGrpSpPr>
          <p:grpSpPr>
            <a:xfrm rot="4013704">
              <a:off x="2611709" y="862723"/>
              <a:ext cx="1161994" cy="1867151"/>
              <a:chOff x="3614168" y="2843840"/>
              <a:chExt cx="1161994" cy="1867151"/>
            </a:xfrm>
          </p:grpSpPr>
          <p:sp>
            <p:nvSpPr>
              <p:cNvPr id="64" name="5-Point Star 63">
                <a:extLst>
                  <a:ext uri="{FF2B5EF4-FFF2-40B4-BE49-F238E27FC236}">
                    <a16:creationId xmlns:a16="http://schemas.microsoft.com/office/drawing/2014/main" id="{3100B557-C806-2E41-8C20-B4990316A182}"/>
                  </a:ext>
                </a:extLst>
              </p:cNvPr>
              <p:cNvSpPr/>
              <p:nvPr/>
            </p:nvSpPr>
            <p:spPr>
              <a:xfrm>
                <a:off x="4414127" y="3105972"/>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5-Point Star 64">
                <a:extLst>
                  <a:ext uri="{FF2B5EF4-FFF2-40B4-BE49-F238E27FC236}">
                    <a16:creationId xmlns:a16="http://schemas.microsoft.com/office/drawing/2014/main" id="{5657FFD4-953A-BB45-A7BC-2C2ED2E97FAA}"/>
                  </a:ext>
                </a:extLst>
              </p:cNvPr>
              <p:cNvSpPr/>
              <p:nvPr/>
            </p:nvSpPr>
            <p:spPr>
              <a:xfrm>
                <a:off x="4414224" y="3649037"/>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5-Point Star 65">
                <a:extLst>
                  <a:ext uri="{FF2B5EF4-FFF2-40B4-BE49-F238E27FC236}">
                    <a16:creationId xmlns:a16="http://schemas.microsoft.com/office/drawing/2014/main" id="{856F829F-99B8-E247-A2B8-C02486A4F2E7}"/>
                  </a:ext>
                </a:extLst>
              </p:cNvPr>
              <p:cNvSpPr/>
              <p:nvPr/>
            </p:nvSpPr>
            <p:spPr>
              <a:xfrm>
                <a:off x="4417733" y="4215796"/>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5-Point Star 66">
                <a:extLst>
                  <a:ext uri="{FF2B5EF4-FFF2-40B4-BE49-F238E27FC236}">
                    <a16:creationId xmlns:a16="http://schemas.microsoft.com/office/drawing/2014/main" id="{C84C686A-8D0C-8342-BE04-5576338BDBC0}"/>
                  </a:ext>
                </a:extLst>
              </p:cNvPr>
              <p:cNvSpPr/>
              <p:nvPr/>
            </p:nvSpPr>
            <p:spPr>
              <a:xfrm>
                <a:off x="4243651" y="3393463"/>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5-Point Star 67">
                <a:extLst>
                  <a:ext uri="{FF2B5EF4-FFF2-40B4-BE49-F238E27FC236}">
                    <a16:creationId xmlns:a16="http://schemas.microsoft.com/office/drawing/2014/main" id="{E56B44D2-68CB-464E-B97A-41CCB4EDD260}"/>
                  </a:ext>
                </a:extLst>
              </p:cNvPr>
              <p:cNvSpPr/>
              <p:nvPr/>
            </p:nvSpPr>
            <p:spPr>
              <a:xfrm>
                <a:off x="4152229" y="3864896"/>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5-Point Star 68">
                <a:extLst>
                  <a:ext uri="{FF2B5EF4-FFF2-40B4-BE49-F238E27FC236}">
                    <a16:creationId xmlns:a16="http://schemas.microsoft.com/office/drawing/2014/main" id="{9E8E27ED-A83B-3F4F-A729-4D2F73C69971}"/>
                  </a:ext>
                </a:extLst>
              </p:cNvPr>
              <p:cNvSpPr/>
              <p:nvPr/>
            </p:nvSpPr>
            <p:spPr>
              <a:xfrm>
                <a:off x="3614168" y="4028642"/>
                <a:ext cx="172529" cy="172529"/>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9E4132DB-79FB-3E45-82A5-1E193EA97C8F}"/>
                  </a:ext>
                </a:extLst>
              </p:cNvPr>
              <p:cNvCxnSpPr>
                <a:cxnSpLocks/>
              </p:cNvCxnSpPr>
              <p:nvPr/>
            </p:nvCxnSpPr>
            <p:spPr>
              <a:xfrm>
                <a:off x="4776162" y="2843840"/>
                <a:ext cx="0" cy="186715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DD34035-7B0F-DA4F-91A4-55BB34DD067C}"/>
                  </a:ext>
                </a:extLst>
              </p:cNvPr>
              <p:cNvCxnSpPr>
                <a:cxnSpLocks/>
              </p:cNvCxnSpPr>
              <p:nvPr/>
            </p:nvCxnSpPr>
            <p:spPr>
              <a:xfrm flipH="1">
                <a:off x="4392282" y="2863970"/>
                <a:ext cx="7191" cy="184702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DA53990-20CD-6C47-8298-FA533E03167F}"/>
                  </a:ext>
                </a:extLst>
              </p:cNvPr>
              <p:cNvCxnSpPr>
                <a:cxnSpLocks/>
              </p:cNvCxnSpPr>
              <p:nvPr/>
            </p:nvCxnSpPr>
            <p:spPr>
              <a:xfrm flipH="1">
                <a:off x="3999781" y="2843841"/>
                <a:ext cx="2" cy="186715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cxnSp>
          <p:nvCxnSpPr>
            <p:cNvPr id="84" name="Straight Arrow Connector 83">
              <a:extLst>
                <a:ext uri="{FF2B5EF4-FFF2-40B4-BE49-F238E27FC236}">
                  <a16:creationId xmlns:a16="http://schemas.microsoft.com/office/drawing/2014/main" id="{F2E9FB52-29AD-FF49-8D89-1E82154E11D0}"/>
                </a:ext>
              </a:extLst>
            </p:cNvPr>
            <p:cNvCxnSpPr>
              <a:cxnSpLocks/>
            </p:cNvCxnSpPr>
            <p:nvPr/>
          </p:nvCxnSpPr>
          <p:spPr>
            <a:xfrm rot="4013704">
              <a:off x="1999542" y="2332666"/>
              <a:ext cx="785003" cy="0"/>
            </a:xfrm>
            <a:prstGeom prst="straightConnector1">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86" name="5-Point Star 85">
              <a:extLst>
                <a:ext uri="{FF2B5EF4-FFF2-40B4-BE49-F238E27FC236}">
                  <a16:creationId xmlns:a16="http://schemas.microsoft.com/office/drawing/2014/main" id="{CB260FA0-79FD-1F45-BC78-AA2C60991E70}"/>
                </a:ext>
              </a:extLst>
            </p:cNvPr>
            <p:cNvSpPr/>
            <p:nvPr/>
          </p:nvSpPr>
          <p:spPr>
            <a:xfrm rot="4013704">
              <a:off x="3916858" y="1474926"/>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5-Point Star 86">
              <a:extLst>
                <a:ext uri="{FF2B5EF4-FFF2-40B4-BE49-F238E27FC236}">
                  <a16:creationId xmlns:a16="http://schemas.microsoft.com/office/drawing/2014/main" id="{3A0C1461-F283-364A-A03E-43918FFD3787}"/>
                </a:ext>
              </a:extLst>
            </p:cNvPr>
            <p:cNvSpPr/>
            <p:nvPr/>
          </p:nvSpPr>
          <p:spPr>
            <a:xfrm rot="4013704">
              <a:off x="3574888" y="2002749"/>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5-Point Star 87">
              <a:extLst>
                <a:ext uri="{FF2B5EF4-FFF2-40B4-BE49-F238E27FC236}">
                  <a16:creationId xmlns:a16="http://schemas.microsoft.com/office/drawing/2014/main" id="{F278BF52-DD84-FF4E-A62B-8E8A8130A9F7}"/>
                </a:ext>
              </a:extLst>
            </p:cNvPr>
            <p:cNvSpPr/>
            <p:nvPr/>
          </p:nvSpPr>
          <p:spPr>
            <a:xfrm rot="4013704">
              <a:off x="2534111" y="2010182"/>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01962A5-27FB-B745-AE0A-BF028D461AED}"/>
                    </a:ext>
                  </a:extLst>
                </p:cNvPr>
                <p:cNvSpPr/>
                <p:nvPr/>
              </p:nvSpPr>
              <p:spPr>
                <a:xfrm rot="4034196">
                  <a:off x="2369663" y="2317637"/>
                  <a:ext cx="410753"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mbria Math" panose="02040503050406030204" pitchFamily="18" charset="0"/>
                            <a:cs typeface="Arial" panose="020B0604020202020204" pitchFamily="34" charset="0"/>
                          </a:rPr>
                          <m:t>+</m:t>
                        </m:r>
                        <m:r>
                          <a:rPr lang="en-US" sz="1200" i="1">
                            <a:latin typeface="Cambria Math" panose="02040503050406030204" pitchFamily="18" charset="0"/>
                            <a:ea typeface="Cambria Math" panose="02040503050406030204" pitchFamily="18" charset="0"/>
                            <a:cs typeface="Arial" panose="020B0604020202020204" pitchFamily="34" charset="0"/>
                          </a:rPr>
                          <m:t>𝜀</m:t>
                        </m:r>
                      </m:oMath>
                    </m:oMathPara>
                  </a14:m>
                  <a:endParaRPr lang="en-US" sz="1200" dirty="0"/>
                </a:p>
              </p:txBody>
            </p:sp>
          </mc:Choice>
          <mc:Fallback xmlns="">
            <p:sp>
              <p:nvSpPr>
                <p:cNvPr id="8" name="Rectangle 7">
                  <a:extLst>
                    <a:ext uri="{FF2B5EF4-FFF2-40B4-BE49-F238E27FC236}">
                      <a16:creationId xmlns:a16="http://schemas.microsoft.com/office/drawing/2014/main" id="{001962A5-27FB-B745-AE0A-BF028D461AED}"/>
                    </a:ext>
                  </a:extLst>
                </p:cNvPr>
                <p:cNvSpPr>
                  <a:spLocks noRot="1" noChangeAspect="1" noMove="1" noResize="1" noEditPoints="1" noAdjustHandles="1" noChangeArrowheads="1" noChangeShapeType="1" noTextEdit="1"/>
                </p:cNvSpPr>
                <p:nvPr/>
              </p:nvSpPr>
              <p:spPr>
                <a:xfrm rot="4034196">
                  <a:off x="2369663" y="2317637"/>
                  <a:ext cx="410753"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B1AF041B-2707-E844-A919-082D185A072D}"/>
                    </a:ext>
                  </a:extLst>
                </p:cNvPr>
                <p:cNvSpPr/>
                <p:nvPr/>
              </p:nvSpPr>
              <p:spPr>
                <a:xfrm rot="4034196">
                  <a:off x="2261538" y="2038372"/>
                  <a:ext cx="346633"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ea typeface="Cambria Math" panose="02040503050406030204" pitchFamily="18" charset="0"/>
                            <a:cs typeface="Arial" panose="020B0604020202020204" pitchFamily="34" charset="0"/>
                          </a:rPr>
                          <m:t>−</m:t>
                        </m:r>
                        <m:r>
                          <a:rPr lang="en-US" sz="1200" i="1">
                            <a:latin typeface="Cambria Math" panose="02040503050406030204" pitchFamily="18" charset="0"/>
                            <a:ea typeface="Cambria Math" panose="02040503050406030204" pitchFamily="18" charset="0"/>
                            <a:cs typeface="Arial" panose="020B0604020202020204" pitchFamily="34" charset="0"/>
                          </a:rPr>
                          <m:t>𝜀</m:t>
                        </m:r>
                      </m:oMath>
                    </m:oMathPara>
                  </a14:m>
                  <a:endParaRPr lang="en-US" sz="1200" dirty="0"/>
                </a:p>
              </p:txBody>
            </p:sp>
          </mc:Choice>
          <mc:Fallback xmlns="">
            <p:sp>
              <p:nvSpPr>
                <p:cNvPr id="89" name="Rectangle 88">
                  <a:extLst>
                    <a:ext uri="{FF2B5EF4-FFF2-40B4-BE49-F238E27FC236}">
                      <a16:creationId xmlns:a16="http://schemas.microsoft.com/office/drawing/2014/main" id="{B1AF041B-2707-E844-A919-082D185A072D}"/>
                    </a:ext>
                  </a:extLst>
                </p:cNvPr>
                <p:cNvSpPr>
                  <a:spLocks noRot="1" noChangeAspect="1" noMove="1" noResize="1" noEditPoints="1" noAdjustHandles="1" noChangeArrowheads="1" noChangeShapeType="1" noTextEdit="1"/>
                </p:cNvSpPr>
                <p:nvPr/>
              </p:nvSpPr>
              <p:spPr>
                <a:xfrm rot="4034196">
                  <a:off x="2261538" y="2038372"/>
                  <a:ext cx="346633" cy="276999"/>
                </a:xfrm>
                <a:prstGeom prst="rect">
                  <a:avLst/>
                </a:prstGeom>
                <a:blipFill>
                  <a:blip r:embed="rId7"/>
                  <a:stretch>
                    <a:fillRect/>
                  </a:stretch>
                </a:blipFill>
              </p:spPr>
              <p:txBody>
                <a:bodyPr/>
                <a:lstStyle/>
                <a:p>
                  <a:r>
                    <a:rPr lang="en-US">
                      <a:noFill/>
                    </a:rPr>
                    <a:t> </a:t>
                  </a:r>
                </a:p>
              </p:txBody>
            </p:sp>
          </mc:Fallback>
        </mc:AlternateContent>
        <p:sp>
          <p:nvSpPr>
            <p:cNvPr id="9" name="Right Brace 8">
              <a:extLst>
                <a:ext uri="{FF2B5EF4-FFF2-40B4-BE49-F238E27FC236}">
                  <a16:creationId xmlns:a16="http://schemas.microsoft.com/office/drawing/2014/main" id="{F5CFF108-CF99-AC4F-9AC4-87CFE025A0D1}"/>
                </a:ext>
              </a:extLst>
            </p:cNvPr>
            <p:cNvSpPr/>
            <p:nvPr/>
          </p:nvSpPr>
          <p:spPr>
            <a:xfrm rot="20770702">
              <a:off x="2745297" y="1471245"/>
              <a:ext cx="96070" cy="2724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0BCEB0-4907-EB4F-AE38-FB6F4A9077E5}"/>
                    </a:ext>
                  </a:extLst>
                </p:cNvPr>
                <p:cNvSpPr txBox="1"/>
                <p:nvPr/>
              </p:nvSpPr>
              <p:spPr>
                <a:xfrm rot="20770702">
                  <a:off x="2824245" y="1491912"/>
                  <a:ext cx="11503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mbria Math" panose="02040503050406030204" pitchFamily="18" charset="0"/>
                          </a:rPr>
                          <m:t>𝜉</m:t>
                        </m:r>
                      </m:oMath>
                    </m:oMathPara>
                  </a14:m>
                  <a:endParaRPr lang="en-US" sz="1200" dirty="0"/>
                </a:p>
              </p:txBody>
            </p:sp>
          </mc:Choice>
          <mc:Fallback xmlns="">
            <p:sp>
              <p:nvSpPr>
                <p:cNvPr id="10" name="TextBox 9">
                  <a:extLst>
                    <a:ext uri="{FF2B5EF4-FFF2-40B4-BE49-F238E27FC236}">
                      <a16:creationId xmlns:a16="http://schemas.microsoft.com/office/drawing/2014/main" id="{5A0BCEB0-4907-EB4F-AE38-FB6F4A9077E5}"/>
                    </a:ext>
                  </a:extLst>
                </p:cNvPr>
                <p:cNvSpPr txBox="1">
                  <a:spLocks noRot="1" noChangeAspect="1" noMove="1" noResize="1" noEditPoints="1" noAdjustHandles="1" noChangeArrowheads="1" noChangeShapeType="1" noTextEdit="1"/>
                </p:cNvSpPr>
                <p:nvPr/>
              </p:nvSpPr>
              <p:spPr>
                <a:xfrm rot="20770702">
                  <a:off x="2824245" y="1491912"/>
                  <a:ext cx="115031" cy="184666"/>
                </a:xfrm>
                <a:prstGeom prst="rect">
                  <a:avLst/>
                </a:prstGeom>
                <a:blipFill>
                  <a:blip r:embed="rId8"/>
                  <a:stretch>
                    <a:fillRect l="-40000" r="-20000" b="-20000"/>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5345E1E5-5E70-6146-93F9-4A978BF67530}"/>
              </a:ext>
            </a:extLst>
          </p:cNvPr>
          <p:cNvGrpSpPr/>
          <p:nvPr/>
        </p:nvGrpSpPr>
        <p:grpSpPr>
          <a:xfrm>
            <a:off x="107599" y="3560698"/>
            <a:ext cx="1414666" cy="1257951"/>
            <a:chOff x="107599" y="3420734"/>
            <a:chExt cx="1414666" cy="1257951"/>
          </a:xfrm>
        </p:grpSpPr>
        <p:grpSp>
          <p:nvGrpSpPr>
            <p:cNvPr id="94" name="Group 93">
              <a:extLst>
                <a:ext uri="{FF2B5EF4-FFF2-40B4-BE49-F238E27FC236}">
                  <a16:creationId xmlns:a16="http://schemas.microsoft.com/office/drawing/2014/main" id="{91658358-B178-2A43-8E51-6CB9AEF01632}"/>
                </a:ext>
              </a:extLst>
            </p:cNvPr>
            <p:cNvGrpSpPr/>
            <p:nvPr/>
          </p:nvGrpSpPr>
          <p:grpSpPr>
            <a:xfrm>
              <a:off x="107599" y="3420734"/>
              <a:ext cx="1414666" cy="1257951"/>
              <a:chOff x="1850120" y="2856760"/>
              <a:chExt cx="2278386" cy="2025988"/>
            </a:xfrm>
          </p:grpSpPr>
          <p:grpSp>
            <p:nvGrpSpPr>
              <p:cNvPr id="95" name="Group 94">
                <a:extLst>
                  <a:ext uri="{FF2B5EF4-FFF2-40B4-BE49-F238E27FC236}">
                    <a16:creationId xmlns:a16="http://schemas.microsoft.com/office/drawing/2014/main" id="{DF5BE097-4347-0842-8E4A-B8281A96D2F8}"/>
                  </a:ext>
                </a:extLst>
              </p:cNvPr>
              <p:cNvGrpSpPr/>
              <p:nvPr/>
            </p:nvGrpSpPr>
            <p:grpSpPr>
              <a:xfrm>
                <a:off x="1850120" y="3014720"/>
                <a:ext cx="2137952" cy="1868028"/>
                <a:chOff x="1850120" y="3014720"/>
                <a:chExt cx="2137952" cy="1868028"/>
              </a:xfrm>
            </p:grpSpPr>
            <p:grpSp>
              <p:nvGrpSpPr>
                <p:cNvPr id="98" name="Group 97">
                  <a:extLst>
                    <a:ext uri="{FF2B5EF4-FFF2-40B4-BE49-F238E27FC236}">
                      <a16:creationId xmlns:a16="http://schemas.microsoft.com/office/drawing/2014/main" id="{B20E9CDD-14E1-3E44-ABB7-D8E475E89F02}"/>
                    </a:ext>
                  </a:extLst>
                </p:cNvPr>
                <p:cNvGrpSpPr/>
                <p:nvPr/>
              </p:nvGrpSpPr>
              <p:grpSpPr>
                <a:xfrm>
                  <a:off x="2401510" y="3534176"/>
                  <a:ext cx="793631" cy="997790"/>
                  <a:chOff x="4202502" y="3448436"/>
                  <a:chExt cx="793631" cy="997790"/>
                </a:xfrm>
              </p:grpSpPr>
              <p:sp>
                <p:nvSpPr>
                  <p:cNvPr id="101" name="5-Point Star 100">
                    <a:extLst>
                      <a:ext uri="{FF2B5EF4-FFF2-40B4-BE49-F238E27FC236}">
                        <a16:creationId xmlns:a16="http://schemas.microsoft.com/office/drawing/2014/main" id="{36F7ABFD-935E-0241-A93B-580603E85720}"/>
                      </a:ext>
                    </a:extLst>
                  </p:cNvPr>
                  <p:cNvSpPr/>
                  <p:nvPr/>
                </p:nvSpPr>
                <p:spPr>
                  <a:xfrm>
                    <a:off x="4205378" y="3448436"/>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5-Point Star 101">
                    <a:extLst>
                      <a:ext uri="{FF2B5EF4-FFF2-40B4-BE49-F238E27FC236}">
                        <a16:creationId xmlns:a16="http://schemas.microsoft.com/office/drawing/2014/main" id="{5E478853-FF07-1E4B-BD38-73ABDB8DDFE2}"/>
                      </a:ext>
                    </a:extLst>
                  </p:cNvPr>
                  <p:cNvSpPr/>
                  <p:nvPr/>
                </p:nvSpPr>
                <p:spPr>
                  <a:xfrm>
                    <a:off x="4616573" y="3790619"/>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5-Point Star 102">
                    <a:extLst>
                      <a:ext uri="{FF2B5EF4-FFF2-40B4-BE49-F238E27FC236}">
                        <a16:creationId xmlns:a16="http://schemas.microsoft.com/office/drawing/2014/main" id="{CDF86B01-9BFD-7541-837F-32AB38748FF7}"/>
                      </a:ext>
                    </a:extLst>
                  </p:cNvPr>
                  <p:cNvSpPr/>
                  <p:nvPr/>
                </p:nvSpPr>
                <p:spPr>
                  <a:xfrm>
                    <a:off x="4202502" y="3980397"/>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5-Point Star 103">
                    <a:extLst>
                      <a:ext uri="{FF2B5EF4-FFF2-40B4-BE49-F238E27FC236}">
                        <a16:creationId xmlns:a16="http://schemas.microsoft.com/office/drawing/2014/main" id="{1E5AD4B4-88B6-EC46-9394-D278BB6B2B36}"/>
                      </a:ext>
                    </a:extLst>
                  </p:cNvPr>
                  <p:cNvSpPr/>
                  <p:nvPr/>
                </p:nvSpPr>
                <p:spPr>
                  <a:xfrm>
                    <a:off x="4823604" y="3497319"/>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5-Point Star 104">
                    <a:extLst>
                      <a:ext uri="{FF2B5EF4-FFF2-40B4-BE49-F238E27FC236}">
                        <a16:creationId xmlns:a16="http://schemas.microsoft.com/office/drawing/2014/main" id="{EDA416E9-9518-204C-B687-54616C848966}"/>
                      </a:ext>
                    </a:extLst>
                  </p:cNvPr>
                  <p:cNvSpPr/>
                  <p:nvPr/>
                </p:nvSpPr>
                <p:spPr>
                  <a:xfrm>
                    <a:off x="4720088" y="4273697"/>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CD094E8C-1FCF-0244-92D7-30F738899617}"/>
                    </a:ext>
                  </a:extLst>
                </p:cNvPr>
                <p:cNvCxnSpPr>
                  <a:cxnSpLocks/>
                </p:cNvCxnSpPr>
                <p:nvPr/>
              </p:nvCxnSpPr>
              <p:spPr>
                <a:xfrm flipH="1">
                  <a:off x="2795691" y="3014720"/>
                  <a:ext cx="19890" cy="1868028"/>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AE14ACCC-D99B-4546-A310-4977FDEBCF3B}"/>
                    </a:ext>
                  </a:extLst>
                </p:cNvPr>
                <p:cNvCxnSpPr>
                  <a:cxnSpLocks/>
                </p:cNvCxnSpPr>
                <p:nvPr/>
              </p:nvCxnSpPr>
              <p:spPr>
                <a:xfrm flipH="1">
                  <a:off x="1850120" y="4048888"/>
                  <a:ext cx="2137952" cy="0"/>
                </a:xfrm>
                <a:prstGeom prst="line">
                  <a:avLst/>
                </a:prstGeom>
              </p:spPr>
              <p:style>
                <a:lnRef idx="1">
                  <a:schemeClr val="dk1"/>
                </a:lnRef>
                <a:fillRef idx="0">
                  <a:schemeClr val="dk1"/>
                </a:fillRef>
                <a:effectRef idx="0">
                  <a:schemeClr val="dk1"/>
                </a:effectRef>
                <a:fontRef idx="minor">
                  <a:schemeClr val="tx1"/>
                </a:fontRef>
              </p:style>
            </p:cxnSp>
          </p:grpSp>
          <p:sp>
            <p:nvSpPr>
              <p:cNvPr id="96" name="TextBox 95">
                <a:extLst>
                  <a:ext uri="{FF2B5EF4-FFF2-40B4-BE49-F238E27FC236}">
                    <a16:creationId xmlns:a16="http://schemas.microsoft.com/office/drawing/2014/main" id="{BC460E91-B5F2-4047-B108-4BE9D8AF874A}"/>
                  </a:ext>
                </a:extLst>
              </p:cNvPr>
              <p:cNvSpPr txBox="1"/>
              <p:nvPr/>
            </p:nvSpPr>
            <p:spPr>
              <a:xfrm>
                <a:off x="3722661" y="3931057"/>
                <a:ext cx="405845" cy="446120"/>
              </a:xfrm>
              <a:prstGeom prst="rect">
                <a:avLst/>
              </a:prstGeom>
              <a:noFill/>
            </p:spPr>
            <p:txBody>
              <a:bodyPr wrap="none" rtlCol="0">
                <a:spAutoFit/>
              </a:bodyPr>
              <a:lstStyle/>
              <a:p>
                <a:r>
                  <a:rPr lang="en-US" sz="1200" dirty="0"/>
                  <a:t>x</a:t>
                </a:r>
              </a:p>
            </p:txBody>
          </p:sp>
          <p:sp>
            <p:nvSpPr>
              <p:cNvPr id="97" name="TextBox 96">
                <a:extLst>
                  <a:ext uri="{FF2B5EF4-FFF2-40B4-BE49-F238E27FC236}">
                    <a16:creationId xmlns:a16="http://schemas.microsoft.com/office/drawing/2014/main" id="{397BD6EA-A398-4746-A97E-50E1CCE90700}"/>
                  </a:ext>
                </a:extLst>
              </p:cNvPr>
              <p:cNvSpPr txBox="1"/>
              <p:nvPr/>
            </p:nvSpPr>
            <p:spPr>
              <a:xfrm>
                <a:off x="2718329" y="2856760"/>
                <a:ext cx="408428" cy="446120"/>
              </a:xfrm>
              <a:prstGeom prst="rect">
                <a:avLst/>
              </a:prstGeom>
              <a:noFill/>
            </p:spPr>
            <p:txBody>
              <a:bodyPr wrap="none" rtlCol="0">
                <a:spAutoFit/>
              </a:bodyPr>
              <a:lstStyle/>
              <a:p>
                <a:r>
                  <a:rPr lang="en-US" sz="1200" dirty="0"/>
                  <a:t>y</a:t>
                </a:r>
                <a:endParaRPr lang="en-US" dirty="0"/>
              </a:p>
            </p:txBody>
          </p:sp>
        </p:grpSp>
        <p:sp>
          <p:nvSpPr>
            <p:cNvPr id="161" name="5-Point Star 160">
              <a:extLst>
                <a:ext uri="{FF2B5EF4-FFF2-40B4-BE49-F238E27FC236}">
                  <a16:creationId xmlns:a16="http://schemas.microsoft.com/office/drawing/2014/main" id="{303EC521-5641-094F-B3AF-E20767F35382}"/>
                </a:ext>
              </a:extLst>
            </p:cNvPr>
            <p:cNvSpPr/>
            <p:nvPr/>
          </p:nvSpPr>
          <p:spPr>
            <a:xfrm>
              <a:off x="988856" y="4284570"/>
              <a:ext cx="107124" cy="1071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5-Point Star 164">
              <a:extLst>
                <a:ext uri="{FF2B5EF4-FFF2-40B4-BE49-F238E27FC236}">
                  <a16:creationId xmlns:a16="http://schemas.microsoft.com/office/drawing/2014/main" id="{5207EAA9-E54D-E54D-A6EB-D47D3119ABD9}"/>
                </a:ext>
              </a:extLst>
            </p:cNvPr>
            <p:cNvSpPr/>
            <p:nvPr/>
          </p:nvSpPr>
          <p:spPr>
            <a:xfrm>
              <a:off x="694711" y="3929932"/>
              <a:ext cx="107124" cy="1071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a:extLst>
              <a:ext uri="{FF2B5EF4-FFF2-40B4-BE49-F238E27FC236}">
                <a16:creationId xmlns:a16="http://schemas.microsoft.com/office/drawing/2014/main" id="{0EFB4C04-515D-8A48-A7D9-B4D5E16E2A8F}"/>
              </a:ext>
            </a:extLst>
          </p:cNvPr>
          <p:cNvGrpSpPr/>
          <p:nvPr/>
        </p:nvGrpSpPr>
        <p:grpSpPr>
          <a:xfrm>
            <a:off x="1087439" y="3723402"/>
            <a:ext cx="728023" cy="400823"/>
            <a:chOff x="1328975" y="3756688"/>
            <a:chExt cx="728023" cy="400823"/>
          </a:xfrm>
        </p:grpSpPr>
        <p:sp>
          <p:nvSpPr>
            <p:cNvPr id="159" name="TextBox 158">
              <a:extLst>
                <a:ext uri="{FF2B5EF4-FFF2-40B4-BE49-F238E27FC236}">
                  <a16:creationId xmlns:a16="http://schemas.microsoft.com/office/drawing/2014/main" id="{6CD3A64E-D64C-4545-B186-FDA102C389E7}"/>
                </a:ext>
              </a:extLst>
            </p:cNvPr>
            <p:cNvSpPr txBox="1"/>
            <p:nvPr/>
          </p:nvSpPr>
          <p:spPr>
            <a:xfrm>
              <a:off x="1328975" y="3756688"/>
              <a:ext cx="728023" cy="400110"/>
            </a:xfrm>
            <a:prstGeom prst="rect">
              <a:avLst/>
            </a:prstGeom>
            <a:noFill/>
          </p:spPr>
          <p:txBody>
            <a:bodyPr wrap="square" rtlCol="0">
              <a:spAutoFit/>
            </a:bodyPr>
            <a:lstStyle/>
            <a:p>
              <a:r>
                <a:rPr lang="en-US" sz="1000" dirty="0"/>
                <a:t>Transform dimension</a:t>
              </a:r>
            </a:p>
          </p:txBody>
        </p:sp>
        <p:cxnSp>
          <p:nvCxnSpPr>
            <p:cNvPr id="175" name="Straight Arrow Connector 174">
              <a:extLst>
                <a:ext uri="{FF2B5EF4-FFF2-40B4-BE49-F238E27FC236}">
                  <a16:creationId xmlns:a16="http://schemas.microsoft.com/office/drawing/2014/main" id="{988EA2E3-6C73-E34C-BAC1-20F8B5A15A41}"/>
                </a:ext>
              </a:extLst>
            </p:cNvPr>
            <p:cNvCxnSpPr>
              <a:cxnSpLocks/>
            </p:cNvCxnSpPr>
            <p:nvPr/>
          </p:nvCxnSpPr>
          <p:spPr>
            <a:xfrm>
              <a:off x="1430774" y="4157511"/>
              <a:ext cx="484911" cy="0"/>
            </a:xfrm>
            <a:prstGeom prst="straightConnector1">
              <a:avLst/>
            </a:prstGeom>
            <a:ln>
              <a:tailEnd type="stealth"/>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7DD34491-16D1-E744-B7A0-64250296DC06}"/>
              </a:ext>
            </a:extLst>
          </p:cNvPr>
          <p:cNvGrpSpPr/>
          <p:nvPr/>
        </p:nvGrpSpPr>
        <p:grpSpPr>
          <a:xfrm>
            <a:off x="1593757" y="3576137"/>
            <a:ext cx="1402288" cy="1242512"/>
            <a:chOff x="1593757" y="3436173"/>
            <a:chExt cx="1402288" cy="1242512"/>
          </a:xfrm>
        </p:grpSpPr>
        <p:grpSp>
          <p:nvGrpSpPr>
            <p:cNvPr id="177" name="Group 176">
              <a:extLst>
                <a:ext uri="{FF2B5EF4-FFF2-40B4-BE49-F238E27FC236}">
                  <a16:creationId xmlns:a16="http://schemas.microsoft.com/office/drawing/2014/main" id="{28DF576A-0429-3E47-BB1F-E77202FDD0A1}"/>
                </a:ext>
              </a:extLst>
            </p:cNvPr>
            <p:cNvGrpSpPr/>
            <p:nvPr/>
          </p:nvGrpSpPr>
          <p:grpSpPr>
            <a:xfrm>
              <a:off x="1593757" y="3436173"/>
              <a:ext cx="1402288" cy="1242512"/>
              <a:chOff x="1887051" y="3609423"/>
              <a:chExt cx="1402288" cy="1242512"/>
            </a:xfrm>
          </p:grpSpPr>
          <p:grpSp>
            <p:nvGrpSpPr>
              <p:cNvPr id="114" name="Group 113">
                <a:extLst>
                  <a:ext uri="{FF2B5EF4-FFF2-40B4-BE49-F238E27FC236}">
                    <a16:creationId xmlns:a16="http://schemas.microsoft.com/office/drawing/2014/main" id="{9D0443D0-84A3-9F41-B051-8D5B3F252FD3}"/>
                  </a:ext>
                </a:extLst>
              </p:cNvPr>
              <p:cNvGrpSpPr/>
              <p:nvPr/>
            </p:nvGrpSpPr>
            <p:grpSpPr>
              <a:xfrm>
                <a:off x="1887051" y="3609423"/>
                <a:ext cx="1402288" cy="1242512"/>
                <a:chOff x="6498353" y="2868514"/>
                <a:chExt cx="2095071" cy="1856358"/>
              </a:xfrm>
            </p:grpSpPr>
            <p:grpSp>
              <p:nvGrpSpPr>
                <p:cNvPr id="115" name="Group 114">
                  <a:extLst>
                    <a:ext uri="{FF2B5EF4-FFF2-40B4-BE49-F238E27FC236}">
                      <a16:creationId xmlns:a16="http://schemas.microsoft.com/office/drawing/2014/main" id="{36A56A9C-DF73-4545-8CD3-5D271EF33F75}"/>
                    </a:ext>
                  </a:extLst>
                </p:cNvPr>
                <p:cNvGrpSpPr/>
                <p:nvPr/>
              </p:nvGrpSpPr>
              <p:grpSpPr>
                <a:xfrm>
                  <a:off x="6498353" y="3014720"/>
                  <a:ext cx="1968019" cy="1710152"/>
                  <a:chOff x="2020053" y="2952876"/>
                  <a:chExt cx="1968019" cy="1710152"/>
                </a:xfrm>
              </p:grpSpPr>
              <p:cxnSp>
                <p:nvCxnSpPr>
                  <p:cNvPr id="119" name="Straight Connector 118">
                    <a:extLst>
                      <a:ext uri="{FF2B5EF4-FFF2-40B4-BE49-F238E27FC236}">
                        <a16:creationId xmlns:a16="http://schemas.microsoft.com/office/drawing/2014/main" id="{FB524255-60D3-6747-B973-F4F3E1C62564}"/>
                      </a:ext>
                    </a:extLst>
                  </p:cNvPr>
                  <p:cNvCxnSpPr>
                    <a:cxnSpLocks/>
                  </p:cNvCxnSpPr>
                  <p:nvPr/>
                </p:nvCxnSpPr>
                <p:spPr>
                  <a:xfrm flipH="1">
                    <a:off x="2020053" y="4048889"/>
                    <a:ext cx="1968019" cy="0"/>
                  </a:xfrm>
                  <a:prstGeom prst="line">
                    <a:avLst/>
                  </a:prstGeom>
                </p:spPr>
                <p:style>
                  <a:lnRef idx="1">
                    <a:schemeClr val="dk1"/>
                  </a:lnRef>
                  <a:fillRef idx="0">
                    <a:schemeClr val="dk1"/>
                  </a:fillRef>
                  <a:effectRef idx="0">
                    <a:schemeClr val="dk1"/>
                  </a:effectRef>
                  <a:fontRef idx="minor">
                    <a:schemeClr val="tx1"/>
                  </a:fontRef>
                </p:style>
              </p:cxnSp>
              <p:grpSp>
                <p:nvGrpSpPr>
                  <p:cNvPr id="120" name="Group 119">
                    <a:extLst>
                      <a:ext uri="{FF2B5EF4-FFF2-40B4-BE49-F238E27FC236}">
                        <a16:creationId xmlns:a16="http://schemas.microsoft.com/office/drawing/2014/main" id="{1C0629C6-BDD5-8744-B9DD-5F2BD7FAC0EA}"/>
                      </a:ext>
                    </a:extLst>
                  </p:cNvPr>
                  <p:cNvGrpSpPr/>
                  <p:nvPr/>
                </p:nvGrpSpPr>
                <p:grpSpPr>
                  <a:xfrm>
                    <a:off x="2404386" y="3615200"/>
                    <a:ext cx="772205" cy="433688"/>
                    <a:chOff x="4205378" y="3529460"/>
                    <a:chExt cx="772205" cy="433688"/>
                  </a:xfrm>
                </p:grpSpPr>
                <p:sp>
                  <p:nvSpPr>
                    <p:cNvPr id="122" name="5-Point Star 121">
                      <a:extLst>
                        <a:ext uri="{FF2B5EF4-FFF2-40B4-BE49-F238E27FC236}">
                          <a16:creationId xmlns:a16="http://schemas.microsoft.com/office/drawing/2014/main" id="{335D4B3F-7E10-7545-8083-47ABF8DA9BF4}"/>
                        </a:ext>
                      </a:extLst>
                    </p:cNvPr>
                    <p:cNvSpPr/>
                    <p:nvPr/>
                  </p:nvSpPr>
                  <p:spPr>
                    <a:xfrm>
                      <a:off x="4205378" y="3529460"/>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5-Point Star 122">
                      <a:extLst>
                        <a:ext uri="{FF2B5EF4-FFF2-40B4-BE49-F238E27FC236}">
                          <a16:creationId xmlns:a16="http://schemas.microsoft.com/office/drawing/2014/main" id="{180D9176-0AC0-344C-9E05-B3E4E560059A}"/>
                        </a:ext>
                      </a:extLst>
                    </p:cNvPr>
                    <p:cNvSpPr/>
                    <p:nvPr/>
                  </p:nvSpPr>
                  <p:spPr>
                    <a:xfrm>
                      <a:off x="4616573" y="3790619"/>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5-Point Star 123">
                      <a:extLst>
                        <a:ext uri="{FF2B5EF4-FFF2-40B4-BE49-F238E27FC236}">
                          <a16:creationId xmlns:a16="http://schemas.microsoft.com/office/drawing/2014/main" id="{927704C8-3426-054E-B212-8D51B7B60A26}"/>
                        </a:ext>
                      </a:extLst>
                    </p:cNvPr>
                    <p:cNvSpPr/>
                    <p:nvPr/>
                  </p:nvSpPr>
                  <p:spPr>
                    <a:xfrm>
                      <a:off x="4331902" y="3725166"/>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5-Point Star 124">
                      <a:extLst>
                        <a:ext uri="{FF2B5EF4-FFF2-40B4-BE49-F238E27FC236}">
                          <a16:creationId xmlns:a16="http://schemas.microsoft.com/office/drawing/2014/main" id="{75F84AAD-9DF7-014D-829B-79185165F451}"/>
                        </a:ext>
                      </a:extLst>
                    </p:cNvPr>
                    <p:cNvSpPr/>
                    <p:nvPr/>
                  </p:nvSpPr>
                  <p:spPr>
                    <a:xfrm>
                      <a:off x="4805054" y="3669843"/>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5-Point Star 125">
                      <a:extLst>
                        <a:ext uri="{FF2B5EF4-FFF2-40B4-BE49-F238E27FC236}">
                          <a16:creationId xmlns:a16="http://schemas.microsoft.com/office/drawing/2014/main" id="{281C78ED-B4F0-7944-B9A8-619F84D71A03}"/>
                        </a:ext>
                      </a:extLst>
                    </p:cNvPr>
                    <p:cNvSpPr/>
                    <p:nvPr/>
                  </p:nvSpPr>
                  <p:spPr>
                    <a:xfrm>
                      <a:off x="4672272" y="3556246"/>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1" name="Straight Connector 120">
                    <a:extLst>
                      <a:ext uri="{FF2B5EF4-FFF2-40B4-BE49-F238E27FC236}">
                        <a16:creationId xmlns:a16="http://schemas.microsoft.com/office/drawing/2014/main" id="{C16B34EF-F1CF-6A43-A02B-41FC7779330B}"/>
                      </a:ext>
                    </a:extLst>
                  </p:cNvPr>
                  <p:cNvCxnSpPr>
                    <a:cxnSpLocks/>
                  </p:cNvCxnSpPr>
                  <p:nvPr/>
                </p:nvCxnSpPr>
                <p:spPr>
                  <a:xfrm>
                    <a:off x="2815581" y="2952876"/>
                    <a:ext cx="0" cy="1710152"/>
                  </a:xfrm>
                  <a:prstGeom prst="line">
                    <a:avLst/>
                  </a:prstGeom>
                </p:spPr>
                <p:style>
                  <a:lnRef idx="1">
                    <a:schemeClr val="dk1"/>
                  </a:lnRef>
                  <a:fillRef idx="0">
                    <a:schemeClr val="dk1"/>
                  </a:fillRef>
                  <a:effectRef idx="0">
                    <a:schemeClr val="dk1"/>
                  </a:effectRef>
                  <a:fontRef idx="minor">
                    <a:schemeClr val="tx1"/>
                  </a:fontRef>
                </p:style>
              </p:cxnSp>
            </p:grpSp>
            <p:sp>
              <p:nvSpPr>
                <p:cNvPr id="116" name="TextBox 115">
                  <a:extLst>
                    <a:ext uri="{FF2B5EF4-FFF2-40B4-BE49-F238E27FC236}">
                      <a16:creationId xmlns:a16="http://schemas.microsoft.com/office/drawing/2014/main" id="{84AF12F2-1644-A441-AA72-D572D4C78987}"/>
                    </a:ext>
                  </a:extLst>
                </p:cNvPr>
                <p:cNvSpPr txBox="1"/>
                <p:nvPr/>
              </p:nvSpPr>
              <p:spPr>
                <a:xfrm>
                  <a:off x="8214542" y="3993882"/>
                  <a:ext cx="378882" cy="413847"/>
                </a:xfrm>
                <a:prstGeom prst="rect">
                  <a:avLst/>
                </a:prstGeom>
                <a:noFill/>
              </p:spPr>
              <p:txBody>
                <a:bodyPr wrap="none" rtlCol="0">
                  <a:spAutoFit/>
                </a:bodyPr>
                <a:lstStyle/>
                <a:p>
                  <a:r>
                    <a:rPr lang="en-US" sz="1200" dirty="0"/>
                    <a:t>y</a:t>
                  </a:r>
                </a:p>
              </p:txBody>
            </p:sp>
            <p:sp>
              <p:nvSpPr>
                <p:cNvPr id="117" name="TextBox 116">
                  <a:extLst>
                    <a:ext uri="{FF2B5EF4-FFF2-40B4-BE49-F238E27FC236}">
                      <a16:creationId xmlns:a16="http://schemas.microsoft.com/office/drawing/2014/main" id="{B6701D95-C9C3-9F4C-8D7E-BC15F73136E8}"/>
                    </a:ext>
                  </a:extLst>
                </p:cNvPr>
                <p:cNvSpPr txBox="1"/>
                <p:nvPr/>
              </p:nvSpPr>
              <p:spPr>
                <a:xfrm>
                  <a:off x="7202004" y="2868514"/>
                  <a:ext cx="1241063" cy="413847"/>
                </a:xfrm>
                <a:prstGeom prst="rect">
                  <a:avLst/>
                </a:prstGeom>
                <a:noFill/>
              </p:spPr>
              <p:txBody>
                <a:bodyPr wrap="none" rtlCol="0">
                  <a:spAutoFit/>
                </a:bodyPr>
                <a:lstStyle/>
                <a:p>
                  <a:r>
                    <a:rPr lang="en-US" sz="1200" dirty="0"/>
                    <a:t>z</a:t>
                  </a:r>
                  <a:r>
                    <a:rPr lang="en-US" sz="1200" baseline="30000" dirty="0"/>
                    <a:t>2</a:t>
                  </a:r>
                  <a:r>
                    <a:rPr lang="en-US" sz="1200" dirty="0"/>
                    <a:t> = x</a:t>
                  </a:r>
                  <a:r>
                    <a:rPr lang="en-US" sz="1200" baseline="30000" dirty="0"/>
                    <a:t>2</a:t>
                  </a:r>
                  <a:r>
                    <a:rPr lang="en-US" sz="1200" dirty="0"/>
                    <a:t> + y</a:t>
                  </a:r>
                  <a:r>
                    <a:rPr lang="en-US" sz="1200" baseline="30000" dirty="0"/>
                    <a:t>2</a:t>
                  </a:r>
                </a:p>
              </p:txBody>
            </p:sp>
          </p:grpSp>
          <p:cxnSp>
            <p:nvCxnSpPr>
              <p:cNvPr id="168" name="Straight Connector 167">
                <a:extLst>
                  <a:ext uri="{FF2B5EF4-FFF2-40B4-BE49-F238E27FC236}">
                    <a16:creationId xmlns:a16="http://schemas.microsoft.com/office/drawing/2014/main" id="{99CEC4C9-CEFD-7349-9C81-52036409000E}"/>
                  </a:ext>
                </a:extLst>
              </p:cNvPr>
              <p:cNvCxnSpPr>
                <a:cxnSpLocks/>
              </p:cNvCxnSpPr>
              <p:nvPr/>
            </p:nvCxnSpPr>
            <p:spPr>
              <a:xfrm flipH="1">
                <a:off x="2010205" y="4400379"/>
                <a:ext cx="993684" cy="14261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54917C58-B8C3-A84A-8F2B-5EF47DF7EACA}"/>
                  </a:ext>
                </a:extLst>
              </p:cNvPr>
              <p:cNvCxnSpPr>
                <a:cxnSpLocks/>
              </p:cNvCxnSpPr>
              <p:nvPr/>
            </p:nvCxnSpPr>
            <p:spPr>
              <a:xfrm flipH="1">
                <a:off x="1909903" y="4056170"/>
                <a:ext cx="1045586" cy="16487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7CB17563-0B64-C94F-AE33-1BA38617D5EE}"/>
                  </a:ext>
                </a:extLst>
              </p:cNvPr>
              <p:cNvCxnSpPr>
                <a:cxnSpLocks/>
              </p:cNvCxnSpPr>
              <p:nvPr/>
            </p:nvCxnSpPr>
            <p:spPr>
              <a:xfrm flipH="1">
                <a:off x="1944817" y="4223458"/>
                <a:ext cx="1024940" cy="167535"/>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78" name="5-Point Star 177">
              <a:extLst>
                <a:ext uri="{FF2B5EF4-FFF2-40B4-BE49-F238E27FC236}">
                  <a16:creationId xmlns:a16="http://schemas.microsoft.com/office/drawing/2014/main" id="{B16FE568-DC58-224A-92E8-C5E91BDCCD15}"/>
                </a:ext>
              </a:extLst>
            </p:cNvPr>
            <p:cNvSpPr/>
            <p:nvPr/>
          </p:nvSpPr>
          <p:spPr>
            <a:xfrm>
              <a:off x="2436991" y="3965355"/>
              <a:ext cx="115478" cy="11547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5-Point Star 178">
              <a:extLst>
                <a:ext uri="{FF2B5EF4-FFF2-40B4-BE49-F238E27FC236}">
                  <a16:creationId xmlns:a16="http://schemas.microsoft.com/office/drawing/2014/main" id="{8C06A216-FD60-DE48-A224-BF0BDCEA4BD9}"/>
                </a:ext>
              </a:extLst>
            </p:cNvPr>
            <p:cNvSpPr/>
            <p:nvPr/>
          </p:nvSpPr>
          <p:spPr>
            <a:xfrm>
              <a:off x="2364552" y="4123008"/>
              <a:ext cx="115478" cy="11547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146710B9-7330-C747-B787-EECB29841B85}"/>
              </a:ext>
            </a:extLst>
          </p:cNvPr>
          <p:cNvGrpSpPr/>
          <p:nvPr/>
        </p:nvGrpSpPr>
        <p:grpSpPr>
          <a:xfrm>
            <a:off x="2963106" y="3490305"/>
            <a:ext cx="1443537" cy="1328344"/>
            <a:chOff x="3409549" y="3523591"/>
            <a:chExt cx="1443537" cy="1328344"/>
          </a:xfrm>
        </p:grpSpPr>
        <p:grpSp>
          <p:nvGrpSpPr>
            <p:cNvPr id="160" name="Group 159">
              <a:extLst>
                <a:ext uri="{FF2B5EF4-FFF2-40B4-BE49-F238E27FC236}">
                  <a16:creationId xmlns:a16="http://schemas.microsoft.com/office/drawing/2014/main" id="{52ACF3C2-24A3-B740-B54C-3BECC5D1BCCE}"/>
                </a:ext>
              </a:extLst>
            </p:cNvPr>
            <p:cNvGrpSpPr/>
            <p:nvPr/>
          </p:nvGrpSpPr>
          <p:grpSpPr>
            <a:xfrm>
              <a:off x="3409549" y="3523591"/>
              <a:ext cx="1443537" cy="1328344"/>
              <a:chOff x="6747326" y="3012736"/>
              <a:chExt cx="2287026" cy="2104524"/>
            </a:xfrm>
          </p:grpSpPr>
          <p:grpSp>
            <p:nvGrpSpPr>
              <p:cNvPr id="135" name="Group 134">
                <a:extLst>
                  <a:ext uri="{FF2B5EF4-FFF2-40B4-BE49-F238E27FC236}">
                    <a16:creationId xmlns:a16="http://schemas.microsoft.com/office/drawing/2014/main" id="{B8C5C267-6797-2243-977F-641F2BF1E97B}"/>
                  </a:ext>
                </a:extLst>
              </p:cNvPr>
              <p:cNvGrpSpPr/>
              <p:nvPr/>
            </p:nvGrpSpPr>
            <p:grpSpPr>
              <a:xfrm>
                <a:off x="6747326" y="3012736"/>
                <a:ext cx="2287026" cy="2104524"/>
                <a:chOff x="1850120" y="2856760"/>
                <a:chExt cx="2287026" cy="2104524"/>
              </a:xfrm>
            </p:grpSpPr>
            <p:grpSp>
              <p:nvGrpSpPr>
                <p:cNvPr id="136" name="Group 135">
                  <a:extLst>
                    <a:ext uri="{FF2B5EF4-FFF2-40B4-BE49-F238E27FC236}">
                      <a16:creationId xmlns:a16="http://schemas.microsoft.com/office/drawing/2014/main" id="{64FB7AFA-F01C-1446-BBFC-1AA07873F1BC}"/>
                    </a:ext>
                  </a:extLst>
                </p:cNvPr>
                <p:cNvGrpSpPr/>
                <p:nvPr/>
              </p:nvGrpSpPr>
              <p:grpSpPr>
                <a:xfrm>
                  <a:off x="1850120" y="3014720"/>
                  <a:ext cx="2137952" cy="1946564"/>
                  <a:chOff x="1850120" y="3014720"/>
                  <a:chExt cx="2137952" cy="1946564"/>
                </a:xfrm>
              </p:grpSpPr>
              <p:grpSp>
                <p:nvGrpSpPr>
                  <p:cNvPr id="139" name="Group 138">
                    <a:extLst>
                      <a:ext uri="{FF2B5EF4-FFF2-40B4-BE49-F238E27FC236}">
                        <a16:creationId xmlns:a16="http://schemas.microsoft.com/office/drawing/2014/main" id="{415F0C9A-6DE1-9A4D-8139-9CDC7E46DDB8}"/>
                      </a:ext>
                    </a:extLst>
                  </p:cNvPr>
                  <p:cNvGrpSpPr/>
                  <p:nvPr/>
                </p:nvGrpSpPr>
                <p:grpSpPr>
                  <a:xfrm>
                    <a:off x="2401510" y="3534176"/>
                    <a:ext cx="793631" cy="997790"/>
                    <a:chOff x="4202502" y="3448436"/>
                    <a:chExt cx="793631" cy="997790"/>
                  </a:xfrm>
                </p:grpSpPr>
                <p:sp>
                  <p:nvSpPr>
                    <p:cNvPr id="142" name="5-Point Star 141">
                      <a:extLst>
                        <a:ext uri="{FF2B5EF4-FFF2-40B4-BE49-F238E27FC236}">
                          <a16:creationId xmlns:a16="http://schemas.microsoft.com/office/drawing/2014/main" id="{7EF686CE-8EA5-7043-A366-8DC3085BD2BB}"/>
                        </a:ext>
                      </a:extLst>
                    </p:cNvPr>
                    <p:cNvSpPr/>
                    <p:nvPr/>
                  </p:nvSpPr>
                  <p:spPr>
                    <a:xfrm>
                      <a:off x="4205378" y="3448436"/>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5-Point Star 142">
                      <a:extLst>
                        <a:ext uri="{FF2B5EF4-FFF2-40B4-BE49-F238E27FC236}">
                          <a16:creationId xmlns:a16="http://schemas.microsoft.com/office/drawing/2014/main" id="{F2AB4260-6427-B549-9B39-322172CC4E99}"/>
                        </a:ext>
                      </a:extLst>
                    </p:cNvPr>
                    <p:cNvSpPr/>
                    <p:nvPr/>
                  </p:nvSpPr>
                  <p:spPr>
                    <a:xfrm>
                      <a:off x="4616573" y="3790619"/>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5-Point Star 143">
                      <a:extLst>
                        <a:ext uri="{FF2B5EF4-FFF2-40B4-BE49-F238E27FC236}">
                          <a16:creationId xmlns:a16="http://schemas.microsoft.com/office/drawing/2014/main" id="{02D96AD7-CAA6-FD45-A783-3C15904AAB83}"/>
                        </a:ext>
                      </a:extLst>
                    </p:cNvPr>
                    <p:cNvSpPr/>
                    <p:nvPr/>
                  </p:nvSpPr>
                  <p:spPr>
                    <a:xfrm>
                      <a:off x="4202502" y="3980397"/>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5-Point Star 144">
                      <a:extLst>
                        <a:ext uri="{FF2B5EF4-FFF2-40B4-BE49-F238E27FC236}">
                          <a16:creationId xmlns:a16="http://schemas.microsoft.com/office/drawing/2014/main" id="{6EF8B83D-721A-5C49-BDF7-F0BC95DAC25E}"/>
                        </a:ext>
                      </a:extLst>
                    </p:cNvPr>
                    <p:cNvSpPr/>
                    <p:nvPr/>
                  </p:nvSpPr>
                  <p:spPr>
                    <a:xfrm>
                      <a:off x="4823604" y="3497319"/>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5-Point Star 145">
                      <a:extLst>
                        <a:ext uri="{FF2B5EF4-FFF2-40B4-BE49-F238E27FC236}">
                          <a16:creationId xmlns:a16="http://schemas.microsoft.com/office/drawing/2014/main" id="{1CF0D163-F7F0-334E-9C02-4049AFE5C4E9}"/>
                        </a:ext>
                      </a:extLst>
                    </p:cNvPr>
                    <p:cNvSpPr/>
                    <p:nvPr/>
                  </p:nvSpPr>
                  <p:spPr>
                    <a:xfrm>
                      <a:off x="4720088" y="4273697"/>
                      <a:ext cx="172529" cy="172529"/>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0" name="Straight Connector 139">
                    <a:extLst>
                      <a:ext uri="{FF2B5EF4-FFF2-40B4-BE49-F238E27FC236}">
                        <a16:creationId xmlns:a16="http://schemas.microsoft.com/office/drawing/2014/main" id="{B63F5A57-D92D-314A-A406-364213C0C89B}"/>
                      </a:ext>
                    </a:extLst>
                  </p:cNvPr>
                  <p:cNvCxnSpPr>
                    <a:cxnSpLocks/>
                  </p:cNvCxnSpPr>
                  <p:nvPr/>
                </p:nvCxnSpPr>
                <p:spPr>
                  <a:xfrm>
                    <a:off x="2815581" y="3014720"/>
                    <a:ext cx="0" cy="1946564"/>
                  </a:xfrm>
                  <a:prstGeom prst="line">
                    <a:avLst/>
                  </a:prstGeom>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8F7532F4-BB7B-1C49-A671-AEF802A09002}"/>
                      </a:ext>
                    </a:extLst>
                  </p:cNvPr>
                  <p:cNvCxnSpPr>
                    <a:cxnSpLocks/>
                  </p:cNvCxnSpPr>
                  <p:nvPr/>
                </p:nvCxnSpPr>
                <p:spPr>
                  <a:xfrm flipH="1">
                    <a:off x="1850120" y="4048888"/>
                    <a:ext cx="2137952" cy="0"/>
                  </a:xfrm>
                  <a:prstGeom prst="line">
                    <a:avLst/>
                  </a:prstGeom>
                </p:spPr>
                <p:style>
                  <a:lnRef idx="1">
                    <a:schemeClr val="dk1"/>
                  </a:lnRef>
                  <a:fillRef idx="0">
                    <a:schemeClr val="dk1"/>
                  </a:fillRef>
                  <a:effectRef idx="0">
                    <a:schemeClr val="dk1"/>
                  </a:effectRef>
                  <a:fontRef idx="minor">
                    <a:schemeClr val="tx1"/>
                  </a:fontRef>
                </p:style>
              </p:cxnSp>
            </p:grpSp>
            <p:sp>
              <p:nvSpPr>
                <p:cNvPr id="137" name="TextBox 136">
                  <a:extLst>
                    <a:ext uri="{FF2B5EF4-FFF2-40B4-BE49-F238E27FC236}">
                      <a16:creationId xmlns:a16="http://schemas.microsoft.com/office/drawing/2014/main" id="{3B5CE217-27AF-7749-A94C-8091DD6603C3}"/>
                    </a:ext>
                  </a:extLst>
                </p:cNvPr>
                <p:cNvSpPr txBox="1"/>
                <p:nvPr/>
              </p:nvSpPr>
              <p:spPr>
                <a:xfrm>
                  <a:off x="3737910" y="3945628"/>
                  <a:ext cx="399236" cy="438855"/>
                </a:xfrm>
                <a:prstGeom prst="rect">
                  <a:avLst/>
                </a:prstGeom>
                <a:noFill/>
              </p:spPr>
              <p:txBody>
                <a:bodyPr wrap="none" rtlCol="0">
                  <a:spAutoFit/>
                </a:bodyPr>
                <a:lstStyle/>
                <a:p>
                  <a:r>
                    <a:rPr lang="en-US" sz="1200" dirty="0"/>
                    <a:t>x</a:t>
                  </a:r>
                </a:p>
              </p:txBody>
            </p:sp>
            <p:sp>
              <p:nvSpPr>
                <p:cNvPr id="138" name="TextBox 137">
                  <a:extLst>
                    <a:ext uri="{FF2B5EF4-FFF2-40B4-BE49-F238E27FC236}">
                      <a16:creationId xmlns:a16="http://schemas.microsoft.com/office/drawing/2014/main" id="{FED82F7D-9197-CC4F-9402-E055A1832995}"/>
                    </a:ext>
                  </a:extLst>
                </p:cNvPr>
                <p:cNvSpPr txBox="1"/>
                <p:nvPr/>
              </p:nvSpPr>
              <p:spPr>
                <a:xfrm>
                  <a:off x="2733579" y="2856760"/>
                  <a:ext cx="401778" cy="438855"/>
                </a:xfrm>
                <a:prstGeom prst="rect">
                  <a:avLst/>
                </a:prstGeom>
                <a:noFill/>
              </p:spPr>
              <p:txBody>
                <a:bodyPr wrap="none" rtlCol="0">
                  <a:spAutoFit/>
                </a:bodyPr>
                <a:lstStyle/>
                <a:p>
                  <a:r>
                    <a:rPr lang="en-US" sz="1200" dirty="0"/>
                    <a:t>y</a:t>
                  </a:r>
                </a:p>
              </p:txBody>
            </p:sp>
          </p:grpSp>
          <p:sp>
            <p:nvSpPr>
              <p:cNvPr id="155" name="Oval 154">
                <a:extLst>
                  <a:ext uri="{FF2B5EF4-FFF2-40B4-BE49-F238E27FC236}">
                    <a16:creationId xmlns:a16="http://schemas.microsoft.com/office/drawing/2014/main" id="{09BCF09B-2362-4F46-BFE0-A61B9477B5D8}"/>
                  </a:ext>
                </a:extLst>
              </p:cNvPr>
              <p:cNvSpPr/>
              <p:nvPr/>
            </p:nvSpPr>
            <p:spPr>
              <a:xfrm>
                <a:off x="7044507" y="3453375"/>
                <a:ext cx="1457346" cy="1507652"/>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0" name="5-Point Star 179">
              <a:extLst>
                <a:ext uri="{FF2B5EF4-FFF2-40B4-BE49-F238E27FC236}">
                  <a16:creationId xmlns:a16="http://schemas.microsoft.com/office/drawing/2014/main" id="{0C78A88F-5FF6-614F-9061-D732B3672420}"/>
                </a:ext>
              </a:extLst>
            </p:cNvPr>
            <p:cNvSpPr/>
            <p:nvPr/>
          </p:nvSpPr>
          <p:spPr>
            <a:xfrm>
              <a:off x="4230603" y="4284852"/>
              <a:ext cx="115478" cy="11547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5-Point Star 180">
              <a:extLst>
                <a:ext uri="{FF2B5EF4-FFF2-40B4-BE49-F238E27FC236}">
                  <a16:creationId xmlns:a16="http://schemas.microsoft.com/office/drawing/2014/main" id="{41989EAB-7684-5C45-857E-51E15D1D1F7F}"/>
                </a:ext>
              </a:extLst>
            </p:cNvPr>
            <p:cNvSpPr/>
            <p:nvPr/>
          </p:nvSpPr>
          <p:spPr>
            <a:xfrm>
              <a:off x="4300350" y="4123008"/>
              <a:ext cx="115478" cy="11547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DA574BAE-81BF-FB4E-A4A1-B9F04F252B82}"/>
              </a:ext>
            </a:extLst>
          </p:cNvPr>
          <p:cNvGrpSpPr/>
          <p:nvPr/>
        </p:nvGrpSpPr>
        <p:grpSpPr>
          <a:xfrm>
            <a:off x="2549561" y="3718455"/>
            <a:ext cx="728023" cy="253073"/>
            <a:chOff x="2549561" y="3578491"/>
            <a:chExt cx="728023" cy="253073"/>
          </a:xfrm>
        </p:grpSpPr>
        <p:sp>
          <p:nvSpPr>
            <p:cNvPr id="183" name="TextBox 182">
              <a:extLst>
                <a:ext uri="{FF2B5EF4-FFF2-40B4-BE49-F238E27FC236}">
                  <a16:creationId xmlns:a16="http://schemas.microsoft.com/office/drawing/2014/main" id="{DFB4A6D7-5ED5-7643-9B6A-0677888B05F2}"/>
                </a:ext>
              </a:extLst>
            </p:cNvPr>
            <p:cNvSpPr txBox="1"/>
            <p:nvPr/>
          </p:nvSpPr>
          <p:spPr>
            <a:xfrm>
              <a:off x="2549561" y="3578491"/>
              <a:ext cx="728023" cy="246221"/>
            </a:xfrm>
            <a:prstGeom prst="rect">
              <a:avLst/>
            </a:prstGeom>
            <a:noFill/>
          </p:spPr>
          <p:txBody>
            <a:bodyPr wrap="square" rtlCol="0">
              <a:spAutoFit/>
            </a:bodyPr>
            <a:lstStyle/>
            <a:p>
              <a:r>
                <a:rPr lang="en-US" sz="1000" dirty="0"/>
                <a:t>Equivalent</a:t>
              </a:r>
            </a:p>
          </p:txBody>
        </p:sp>
        <p:cxnSp>
          <p:nvCxnSpPr>
            <p:cNvPr id="184" name="Straight Arrow Connector 183">
              <a:extLst>
                <a:ext uri="{FF2B5EF4-FFF2-40B4-BE49-F238E27FC236}">
                  <a16:creationId xmlns:a16="http://schemas.microsoft.com/office/drawing/2014/main" id="{1B4A5218-4A67-F94F-8953-757DC5EEC45D}"/>
                </a:ext>
              </a:extLst>
            </p:cNvPr>
            <p:cNvCxnSpPr>
              <a:cxnSpLocks/>
            </p:cNvCxnSpPr>
            <p:nvPr/>
          </p:nvCxnSpPr>
          <p:spPr>
            <a:xfrm>
              <a:off x="2662032" y="3831564"/>
              <a:ext cx="484911" cy="0"/>
            </a:xfrm>
            <a:prstGeom prst="straightConnector1">
              <a:avLst/>
            </a:prstGeom>
            <a:ln>
              <a:headEnd type="stealth"/>
              <a:tailEnd type="stealth"/>
            </a:ln>
          </p:spPr>
          <p:style>
            <a:lnRef idx="1">
              <a:schemeClr val="dk1"/>
            </a:lnRef>
            <a:fillRef idx="0">
              <a:schemeClr val="dk1"/>
            </a:fillRef>
            <a:effectRef idx="0">
              <a:schemeClr val="dk1"/>
            </a:effectRef>
            <a:fontRef idx="minor">
              <a:schemeClr val="tx1"/>
            </a:fontRef>
          </p:style>
        </p:cxnSp>
      </p:grpSp>
      <p:sp>
        <p:nvSpPr>
          <p:cNvPr id="13" name="Content Placeholder 12">
            <a:extLst>
              <a:ext uri="{FF2B5EF4-FFF2-40B4-BE49-F238E27FC236}">
                <a16:creationId xmlns:a16="http://schemas.microsoft.com/office/drawing/2014/main" id="{AF0CAECD-FB99-CA40-B831-4D6E712E8C49}"/>
              </a:ext>
            </a:extLst>
          </p:cNvPr>
          <p:cNvSpPr>
            <a:spLocks noGrp="1"/>
          </p:cNvSpPr>
          <p:nvPr>
            <p:ph sz="quarter" idx="4"/>
          </p:nvPr>
        </p:nvSpPr>
        <p:spPr>
          <a:xfrm>
            <a:off x="4590991" y="880650"/>
            <a:ext cx="2689036" cy="3701363"/>
          </a:xfrm>
        </p:spPr>
        <p:txBody>
          <a:bodyPr>
            <a:normAutofit/>
          </a:bodyPr>
          <a:lstStyle/>
          <a:p>
            <a:pPr marL="0" indent="0">
              <a:buNone/>
            </a:pPr>
            <a:r>
              <a:rPr lang="en-US" sz="1200" dirty="0">
                <a:latin typeface="Arial" panose="020B0604020202020204" pitchFamily="34" charset="0"/>
                <a:cs typeface="Arial" panose="020B0604020202020204" pitchFamily="34" charset="0"/>
              </a:rPr>
              <a:t>Partition the dataset into small similar segments.</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Split based on criteria</a:t>
            </a:r>
          </a:p>
          <a:p>
            <a:pPr lvl="1">
              <a:tabLst>
                <a:tab pos="168275" algn="l"/>
              </a:tabLst>
            </a:pPr>
            <a:r>
              <a:rPr lang="en-US" sz="900" dirty="0">
                <a:latin typeface="Arial" panose="020B0604020202020204" pitchFamily="34" charset="0"/>
                <a:cs typeface="Arial" panose="020B0604020202020204" pitchFamily="34" charset="0"/>
              </a:rPr>
              <a:t>left: yes; right: no. </a:t>
            </a:r>
          </a:p>
          <a:p>
            <a:pPr>
              <a:tabLst>
                <a:tab pos="168275" algn="l"/>
              </a:tabLst>
            </a:pPr>
            <a:endParaRPr lang="en-US" sz="1200" dirty="0">
              <a:latin typeface="Arial" panose="020B0604020202020204" pitchFamily="34" charset="0"/>
              <a:cs typeface="Arial" panose="020B0604020202020204" pitchFamily="34" charset="0"/>
            </a:endParaRPr>
          </a:p>
          <a:p>
            <a:pPr>
              <a:tabLst>
                <a:tab pos="168275" algn="l"/>
              </a:tabLst>
            </a:pPr>
            <a:r>
              <a:rPr lang="en-US" sz="1200" dirty="0">
                <a:latin typeface="Arial" panose="020B0604020202020204" pitchFamily="34" charset="0"/>
                <a:cs typeface="Arial" panose="020B0604020202020204" pitchFamily="34" charset="0"/>
              </a:rPr>
              <a:t>Keep splitting until data similar in leaf node.</a:t>
            </a:r>
          </a:p>
          <a:p>
            <a:pPr marL="0" indent="0">
              <a:buNone/>
              <a:tabLst>
                <a:tab pos="168275" algn="l"/>
              </a:tabLst>
            </a:pPr>
            <a:endParaRPr lang="en-US" sz="1200" b="1" dirty="0">
              <a:latin typeface="Arial" panose="020B0604020202020204" pitchFamily="34" charset="0"/>
              <a:cs typeface="Arial" panose="020B0604020202020204" pitchFamily="34" charset="0"/>
            </a:endParaRPr>
          </a:p>
          <a:p>
            <a:pPr marL="0" indent="0">
              <a:buNone/>
              <a:tabLst>
                <a:tab pos="168275" algn="l"/>
              </a:tabLst>
            </a:pPr>
            <a:endParaRPr lang="en-US" sz="1200" b="1" dirty="0">
              <a:latin typeface="Arial" panose="020B0604020202020204" pitchFamily="34" charset="0"/>
              <a:cs typeface="Arial" panose="020B0604020202020204" pitchFamily="34" charset="0"/>
            </a:endParaRPr>
          </a:p>
          <a:p>
            <a:pPr marL="0" indent="0">
              <a:buNone/>
              <a:tabLst>
                <a:tab pos="168275" algn="l"/>
              </a:tabLst>
            </a:pPr>
            <a:r>
              <a:rPr lang="en-US" sz="1200" b="1" dirty="0">
                <a:latin typeface="Arial" panose="020B0604020202020204" pitchFamily="34" charset="0"/>
                <a:cs typeface="Arial" panose="020B0604020202020204" pitchFamily="34" charset="0"/>
              </a:rPr>
              <a:t>Avoid by</a:t>
            </a:r>
            <a:r>
              <a:rPr lang="en-US" sz="1200" dirty="0">
                <a:latin typeface="Arial" panose="020B0604020202020204" pitchFamily="34" charset="0"/>
                <a:cs typeface="Arial" panose="020B0604020202020204" pitchFamily="34" charset="0"/>
              </a:rPr>
              <a:t>:</a:t>
            </a:r>
          </a:p>
          <a:p>
            <a:pPr>
              <a:tabLst>
                <a:tab pos="168275" algn="l"/>
              </a:tabLst>
            </a:pPr>
            <a:r>
              <a:rPr lang="en-US" sz="1200" dirty="0">
                <a:solidFill>
                  <a:srgbClr val="2A26FF"/>
                </a:solidFill>
                <a:latin typeface="Arial" panose="020B0604020202020204" pitchFamily="34" charset="0"/>
                <a:cs typeface="Arial" panose="020B0604020202020204" pitchFamily="34" charset="0"/>
              </a:rPr>
              <a:t>Pruned based on cross-validation</a:t>
            </a:r>
            <a:r>
              <a:rPr lang="en-US" sz="1200" dirty="0">
                <a:latin typeface="Arial" panose="020B0604020202020204" pitchFamily="34" charset="0"/>
                <a:cs typeface="Arial" panose="020B0604020202020204" pitchFamily="34" charset="0"/>
              </a:rPr>
              <a:t>.</a:t>
            </a:r>
          </a:p>
          <a:p>
            <a:pPr marL="0" indent="0">
              <a:buNone/>
              <a:tabLst>
                <a:tab pos="168275" algn="l"/>
              </a:tabLst>
            </a:pPr>
            <a:r>
              <a:rPr lang="en-US" sz="1200" dirty="0">
                <a:latin typeface="Arial" panose="020B0604020202020204" pitchFamily="34" charset="0"/>
                <a:cs typeface="Arial" panose="020B0604020202020204" pitchFamily="34" charset="0"/>
              </a:rPr>
              <a:t>Grow smaller trees!</a:t>
            </a:r>
          </a:p>
        </p:txBody>
      </p:sp>
      <p:sp>
        <p:nvSpPr>
          <p:cNvPr id="23" name="Rectangle 22">
            <a:extLst>
              <a:ext uri="{FF2B5EF4-FFF2-40B4-BE49-F238E27FC236}">
                <a16:creationId xmlns:a16="http://schemas.microsoft.com/office/drawing/2014/main" id="{AB5E9DF3-9491-DA4E-A253-492740226065}"/>
              </a:ext>
            </a:extLst>
          </p:cNvPr>
          <p:cNvSpPr/>
          <p:nvPr/>
        </p:nvSpPr>
        <p:spPr>
          <a:xfrm>
            <a:off x="4792076" y="2731331"/>
            <a:ext cx="4572000" cy="276999"/>
          </a:xfrm>
          <a:prstGeom prst="rect">
            <a:avLst/>
          </a:prstGeom>
        </p:spPr>
        <p:txBody>
          <a:bodyPr>
            <a:spAutoFit/>
          </a:bodyPr>
          <a:lstStyle/>
          <a:p>
            <a:pPr>
              <a:tabLst>
                <a:tab pos="168275" algn="l"/>
              </a:tabLst>
            </a:pPr>
            <a:r>
              <a:rPr lang="en-US" sz="1200" b="1" dirty="0">
                <a:solidFill>
                  <a:srgbClr val="FF0000"/>
                </a:solidFill>
                <a:latin typeface="Arial" panose="020B0604020202020204" pitchFamily="34" charset="0"/>
                <a:cs typeface="Arial" panose="020B0604020202020204" pitchFamily="34" charset="0"/>
              </a:rPr>
              <a:t>Can cause overfitting</a:t>
            </a:r>
            <a:r>
              <a:rPr lang="en-US" sz="1200" dirty="0">
                <a:latin typeface="Arial" panose="020B0604020202020204" pitchFamily="34" charset="0"/>
                <a:cs typeface="Arial" panose="020B0604020202020204" pitchFamily="34" charset="0"/>
              </a:rPr>
              <a:t> </a:t>
            </a:r>
            <a:r>
              <a:rPr lang="en-US" sz="1200" b="1" dirty="0">
                <a:solidFill>
                  <a:srgbClr val="2A26FF"/>
                </a:solidFill>
                <a:latin typeface="Arial" panose="020B0604020202020204" pitchFamily="34" charset="0"/>
                <a:cs typeface="Arial" panose="020B0604020202020204" pitchFamily="34" charset="0"/>
              </a:rPr>
              <a:t>but easier to interpret. </a:t>
            </a:r>
          </a:p>
        </p:txBody>
      </p:sp>
    </p:spTree>
    <p:extLst>
      <p:ext uri="{BB962C8B-B14F-4D97-AF65-F5344CB8AC3E}">
        <p14:creationId xmlns:p14="http://schemas.microsoft.com/office/powerpoint/2010/main" val="222962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941</TotalTime>
  <Words>1451</Words>
  <Application>Microsoft Macintosh PowerPoint</Application>
  <PresentationFormat>On-screen Show (16:9)</PresentationFormat>
  <Paragraphs>260</Paragraphs>
  <Slides>16</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Cambria Math</vt:lpstr>
      <vt:lpstr>Times New Roman</vt:lpstr>
      <vt:lpstr>Wingdings</vt:lpstr>
      <vt:lpstr>Office Theme</vt:lpstr>
      <vt:lpstr>Analytics in Medicine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Algorithms</vt:lpstr>
      <vt:lpstr>PowerPoint Presentation</vt:lpstr>
      <vt:lpstr>PowerPoint Presentation</vt:lpstr>
      <vt:lpstr>PowerPoint Presentation</vt:lpstr>
      <vt:lpstr>PowerPoint Presentation</vt:lpstr>
      <vt:lpstr>PowerPoint Presentation</vt:lpstr>
      <vt:lpstr>PowerPoint Presentation</vt:lpstr>
      <vt:lpstr>Cancer Prediction Case-Study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Arkajyoti Roy</dc:creator>
  <cp:lastModifiedBy>Arkajyoti Roy</cp:lastModifiedBy>
  <cp:revision>79</cp:revision>
  <dcterms:created xsi:type="dcterms:W3CDTF">2019-07-05T18:52:36Z</dcterms:created>
  <dcterms:modified xsi:type="dcterms:W3CDTF">2020-05-04T18:56:04Z</dcterms:modified>
</cp:coreProperties>
</file>